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60" r:id="rId4"/>
    <p:sldId id="258" r:id="rId5"/>
    <p:sldId id="264" r:id="rId6"/>
    <p:sldId id="257" r:id="rId7"/>
    <p:sldId id="265" r:id="rId8"/>
    <p:sldId id="266" r:id="rId9"/>
    <p:sldId id="267"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3768" autoAdjust="0"/>
  </p:normalViewPr>
  <p:slideViewPr>
    <p:cSldViewPr>
      <p:cViewPr varScale="1">
        <p:scale>
          <a:sx n="86" d="100"/>
          <a:sy n="86" d="100"/>
        </p:scale>
        <p:origin x="1864"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78" y="9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694C0-AAC6-429C-9E9F-6375505605F2}" type="datetimeFigureOut">
              <a:rPr lang="en-GB" smtClean="0"/>
              <a:t>24/02/2024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2594E-2258-4914-8C8F-892B29665951}" type="slidenum">
              <a:rPr lang="en-GB" smtClean="0"/>
              <a:t>‹N°›</a:t>
            </a:fld>
            <a:endParaRPr lang="en-GB"/>
          </a:p>
        </p:txBody>
      </p:sp>
    </p:spTree>
    <p:extLst>
      <p:ext uri="{BB962C8B-B14F-4D97-AF65-F5344CB8AC3E}">
        <p14:creationId xmlns:p14="http://schemas.microsoft.com/office/powerpoint/2010/main" val="297596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NASA, domaine public, via </a:t>
            </a:r>
            <a:r>
              <a:rPr lang="fr-FR" dirty="0" err="1" smtClean="0"/>
              <a:t>Wikimedia</a:t>
            </a:r>
            <a:r>
              <a:rPr lang="fr-FR" dirty="0" smtClean="0"/>
              <a:t> Commons</a:t>
            </a:r>
          </a:p>
          <a:p>
            <a:r>
              <a:rPr lang="fr-FR" dirty="0" smtClean="0"/>
              <a:t>Avant l'installation, les techniciens inspectent le miroir principal du télescope spatial Hubble (HST).</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2</a:t>
            </a:fld>
            <a:endParaRPr lang="en-GB"/>
          </a:p>
        </p:txBody>
      </p:sp>
    </p:spTree>
    <p:extLst>
      <p:ext uri="{BB962C8B-B14F-4D97-AF65-F5344CB8AC3E}">
        <p14:creationId xmlns:p14="http://schemas.microsoft.com/office/powerpoint/2010/main" val="28094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Cette image (aimablement fournie par </a:t>
            </a:r>
            <a:r>
              <a:rPr lang="fr-FR" dirty="0" err="1" smtClean="0"/>
              <a:t>Glydwr</a:t>
            </a:r>
            <a:r>
              <a:rPr lang="fr-FR" dirty="0" smtClean="0"/>
              <a:t> Innovations Ltd) montre un miroir de télescope avant le polissage.</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3</a:t>
            </a:fld>
            <a:endParaRPr lang="en-GB"/>
          </a:p>
        </p:txBody>
      </p:sp>
    </p:spTree>
    <p:extLst>
      <p:ext uri="{BB962C8B-B14F-4D97-AF65-F5344CB8AC3E}">
        <p14:creationId xmlns:p14="http://schemas.microsoft.com/office/powerpoint/2010/main" val="99169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fr-FR" sz="1200" b="0" i="0" u="none" strike="noStrike" kern="1200" cap="none" spc="0" normalizeH="0" baseline="0" noProof="0" dirty="0" smtClean="0">
                <a:ln>
                  <a:noFill/>
                </a:ln>
                <a:solidFill>
                  <a:prstClr val="black"/>
                </a:solidFill>
                <a:effectLst/>
                <a:uLnTx/>
                <a:uFillTx/>
                <a:latin typeface="+mn-lt"/>
                <a:ea typeface="+mn-ea"/>
                <a:cs typeface="+mn-cs"/>
              </a:rPr>
              <a:t>Cette image de la machine à polir prise d'en haut a été aimablement fournie par </a:t>
            </a:r>
            <a:r>
              <a:rPr kumimoji="0" lang="fr-FR" sz="1200" b="0" i="0" u="none" strike="noStrike" kern="1200" cap="none" spc="0" normalizeH="0" baseline="0" noProof="0" dirty="0" err="1" smtClean="0">
                <a:ln>
                  <a:noFill/>
                </a:ln>
                <a:solidFill>
                  <a:prstClr val="black"/>
                </a:solidFill>
                <a:effectLst/>
                <a:uLnTx/>
                <a:uFillTx/>
                <a:latin typeface="+mn-lt"/>
                <a:ea typeface="+mn-ea"/>
                <a:cs typeface="+mn-cs"/>
              </a:rPr>
              <a:t>Glydwr</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 Innovations Ltd.</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4</a:t>
            </a:fld>
            <a:endParaRPr lang="en-GB"/>
          </a:p>
        </p:txBody>
      </p:sp>
    </p:spTree>
    <p:extLst>
      <p:ext uri="{BB962C8B-B14F-4D97-AF65-F5344CB8AC3E}">
        <p14:creationId xmlns:p14="http://schemas.microsoft.com/office/powerpoint/2010/main" val="428157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miroir du télescope après polissage ; le processus peut souvent prendre plusieurs mois. Cette image a été aimablement fournie par </a:t>
            </a:r>
            <a:r>
              <a:rPr lang="fr-FR" dirty="0" err="1" smtClean="0"/>
              <a:t>Glydwr</a:t>
            </a:r>
            <a:r>
              <a:rPr lang="fr-FR" dirty="0" smtClean="0"/>
              <a:t> Innovations Ltd.</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6</a:t>
            </a:fld>
            <a:endParaRPr lang="en-GB"/>
          </a:p>
        </p:txBody>
      </p:sp>
    </p:spTree>
    <p:extLst>
      <p:ext uri="{BB962C8B-B14F-4D97-AF65-F5344CB8AC3E}">
        <p14:creationId xmlns:p14="http://schemas.microsoft.com/office/powerpoint/2010/main" val="80515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Image prise au microscope de la surface du miroir avant </a:t>
            </a:r>
            <a:r>
              <a:rPr lang="fr-FR" dirty="0" err="1" smtClean="0"/>
              <a:t>polissageCette</a:t>
            </a:r>
            <a:r>
              <a:rPr lang="fr-FR" dirty="0" smtClean="0"/>
              <a:t> image a été aimablement fournie par </a:t>
            </a:r>
            <a:r>
              <a:rPr lang="fr-FR" dirty="0" err="1" smtClean="0"/>
              <a:t>Glydwr</a:t>
            </a:r>
            <a:r>
              <a:rPr lang="fr-FR" dirty="0" smtClean="0"/>
              <a:t> Innovations Ltd.</a:t>
            </a:r>
            <a:r>
              <a:rPr lang="en-GB" dirty="0" smtClean="0"/>
              <a:t>. </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7</a:t>
            </a:fld>
            <a:endParaRPr lang="en-GB"/>
          </a:p>
        </p:txBody>
      </p:sp>
    </p:spTree>
    <p:extLst>
      <p:ext uri="{BB962C8B-B14F-4D97-AF65-F5344CB8AC3E}">
        <p14:creationId xmlns:p14="http://schemas.microsoft.com/office/powerpoint/2010/main" val="181427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Surface miroir après polissage. Cette image a été aimablement fournie par </a:t>
            </a:r>
            <a:r>
              <a:rPr lang="fr-FR" dirty="0" err="1" smtClean="0"/>
              <a:t>Glydwr</a:t>
            </a:r>
            <a:r>
              <a:rPr lang="fr-FR" dirty="0" smtClean="0"/>
              <a:t> Innovations Ltd.</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8</a:t>
            </a:fld>
            <a:endParaRPr lang="en-GB"/>
          </a:p>
        </p:txBody>
      </p:sp>
    </p:spTree>
    <p:extLst>
      <p:ext uri="{BB962C8B-B14F-4D97-AF65-F5344CB8AC3E}">
        <p14:creationId xmlns:p14="http://schemas.microsoft.com/office/powerpoint/2010/main" val="313196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 s'agit de l'ébauche de miroir pour le miroir primaire Euclide de 1,2 m de diamètre.</a:t>
            </a:r>
          </a:p>
          <a:p>
            <a:endParaRPr lang="fr-FR" dirty="0" smtClean="0"/>
          </a:p>
          <a:p>
            <a:r>
              <a:rPr lang="fr-FR" dirty="0" smtClean="0"/>
              <a:t>Le miroir est en carbure de silicium (</a:t>
            </a:r>
            <a:r>
              <a:rPr lang="fr-FR" dirty="0" err="1" smtClean="0"/>
              <a:t>SiC</a:t>
            </a:r>
            <a:r>
              <a:rPr lang="fr-FR" dirty="0" smtClean="0"/>
              <a:t>) et sera recouvert d'un revêtement CVD (Chemical </a:t>
            </a:r>
            <a:r>
              <a:rPr lang="fr-FR" dirty="0" err="1" smtClean="0"/>
              <a:t>Vapor</a:t>
            </a:r>
            <a:r>
              <a:rPr lang="fr-FR" dirty="0" smtClean="0"/>
              <a:t> </a:t>
            </a:r>
            <a:r>
              <a:rPr lang="fr-FR" dirty="0" err="1" smtClean="0"/>
              <a:t>Deposition</a:t>
            </a:r>
            <a:r>
              <a:rPr lang="fr-FR" dirty="0" smtClean="0"/>
              <a:t>) avant polissage. Un revêtement d'argent pour la gamme spectrale 550-2 100 nm sera ensuite déposé sur la surface hautement polie. https://cdn.sci.esa.int/documents/33220/35293/1567215295795-Euclid_mirror_ADS_625w.jpg</a:t>
            </a: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9</a:t>
            </a:fld>
            <a:endParaRPr lang="en-GB"/>
          </a:p>
        </p:txBody>
      </p:sp>
    </p:spTree>
    <p:extLst>
      <p:ext uri="{BB962C8B-B14F-4D97-AF65-F5344CB8AC3E}">
        <p14:creationId xmlns:p14="http://schemas.microsoft.com/office/powerpoint/2010/main" val="66198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00" dirty="0" smtClean="0"/>
              <a:t>Image : ESA. URL du raccourci https://sci.esa.int/s/wb5jOpA Le miroir a été fabriqué par Safran </a:t>
            </a:r>
            <a:r>
              <a:rPr lang="fr-FR" sz="800" dirty="0" err="1" smtClean="0"/>
              <a:t>Reosc</a:t>
            </a:r>
            <a:r>
              <a:rPr lang="fr-FR" sz="800" dirty="0" smtClean="0"/>
              <a:t>. « La précision remarquable de la forme du miroir primaire est telle que, s'il était étendu à un diamètre de 973 km – l'équivalent de l'étendue nord-sud de la France – la surface du miroir ne s'écarterait de sa forme parfaite que de moins de 1,47 cm. Non seulement sa forme parabolique doit être extrêmement précise, mais sa surface doit également être polie avec une précision extrêmement élevée. Pour poursuivre la même comparaison, si le miroir était agrandi à la taille de la France, toute parcelle de 4 km de diamètre n'aurait pas de « pics » plus élevés que l'épaisseur d'un cheveu humain. </a:t>
            </a:r>
            <a:r>
              <a:rPr lang="fr-FR" sz="800" smtClean="0"/>
              <a:t>Citation de l'ESA</a:t>
            </a:r>
            <a:endParaRPr lang="en-GB" sz="800" b="0" i="0" kern="1200" dirty="0">
              <a:solidFill>
                <a:schemeClr val="tx1"/>
              </a:solidFill>
              <a:effectLst/>
              <a:latin typeface="+mn-lt"/>
              <a:ea typeface="+mn-ea"/>
              <a:cs typeface="+mn-cs"/>
            </a:endParaRPr>
          </a:p>
          <a:p>
            <a:endParaRPr lang="en-GB" sz="800" b="0" i="0" kern="1200" dirty="0">
              <a:solidFill>
                <a:schemeClr val="tx1"/>
              </a:solidFill>
              <a:effectLst/>
              <a:latin typeface="+mn-lt"/>
              <a:ea typeface="+mn-ea"/>
              <a:cs typeface="+mn-cs"/>
            </a:endParaRPr>
          </a:p>
          <a:p>
            <a:endParaRPr lang="en-GB" sz="800" b="0" i="0" kern="1200" dirty="0">
              <a:solidFill>
                <a:schemeClr val="tx1"/>
              </a:solidFill>
              <a:effectLst/>
              <a:latin typeface="+mn-lt"/>
              <a:ea typeface="+mn-ea"/>
              <a:cs typeface="+mn-cs"/>
            </a:endParaRPr>
          </a:p>
          <a:p>
            <a:r>
              <a:rPr lang="en-GB" sz="800" b="0" i="0" kern="1200" dirty="0">
                <a:solidFill>
                  <a:schemeClr val="tx1"/>
                </a:solidFill>
                <a:effectLst/>
                <a:latin typeface="+mn-lt"/>
                <a:ea typeface="+mn-ea"/>
                <a:cs typeface="+mn-cs"/>
              </a:rPr>
              <a:t>https://sci.esa.int/s/wb5jOpA</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6D12594E-2258-4914-8C8F-892B29665951}" type="slidenum">
              <a:rPr lang="en-GB" smtClean="0"/>
              <a:t>10</a:t>
            </a:fld>
            <a:endParaRPr lang="en-GB"/>
          </a:p>
        </p:txBody>
      </p:sp>
    </p:spTree>
    <p:extLst>
      <p:ext uri="{BB962C8B-B14F-4D97-AF65-F5344CB8AC3E}">
        <p14:creationId xmlns:p14="http://schemas.microsoft.com/office/powerpoint/2010/main" val="128686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Le </a:t>
            </a:r>
            <a:r>
              <a:rPr lang="en-GB" dirty="0" err="1" smtClean="0"/>
              <a:t>polissage</a:t>
            </a:r>
            <a:r>
              <a:rPr lang="en-GB" dirty="0" smtClean="0"/>
              <a:t> des </a:t>
            </a:r>
            <a:r>
              <a:rPr lang="en-GB" dirty="0" err="1" smtClean="0"/>
              <a:t>miroirs</a:t>
            </a:r>
            <a:endParaRPr lang="en-GB" dirty="0"/>
          </a:p>
        </p:txBody>
      </p:sp>
      <p:pic>
        <p:nvPicPr>
          <p:cNvPr id="5" name="Picture 4" descr="A picture containing text, screenshot, aqua, electric blue&#10;&#10;Description automatically generated">
            <a:extLst>
              <a:ext uri="{FF2B5EF4-FFF2-40B4-BE49-F238E27FC236}">
                <a16:creationId xmlns:a16="http://schemas.microsoft.com/office/drawing/2014/main" id="{9BB9D6C1-9638-909A-D294-CBEFF898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94805"/>
          </a:xfrm>
          <a:prstGeom prst="rect">
            <a:avLst/>
          </a:prstGeom>
        </p:spPr>
      </p:pic>
      <p:sp>
        <p:nvSpPr>
          <p:cNvPr id="6" name="Title 1"/>
          <p:cNvSpPr txBox="1">
            <a:spLocks/>
          </p:cNvSpPr>
          <p:nvPr/>
        </p:nvSpPr>
        <p:spPr>
          <a:xfrm>
            <a:off x="838200" y="20351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Euclid telescope spatial</a:t>
            </a:r>
            <a:endParaRPr lang="en-GB" dirty="0"/>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581400" y="163532"/>
            <a:ext cx="1718945" cy="967740"/>
          </a:xfrm>
          <a:prstGeom prst="rect">
            <a:avLst/>
          </a:prstGeom>
        </p:spPr>
      </p:pic>
      <p:sp>
        <p:nvSpPr>
          <p:cNvPr id="8" name="Rectangle 7"/>
          <p:cNvSpPr/>
          <p:nvPr/>
        </p:nvSpPr>
        <p:spPr>
          <a:xfrm>
            <a:off x="76200" y="6400800"/>
            <a:ext cx="4038600" cy="400110"/>
          </a:xfrm>
          <a:prstGeom prst="rect">
            <a:avLst/>
          </a:prstGeom>
        </p:spPr>
        <p:txBody>
          <a:bodyPr wrap="square">
            <a:spAutoFit/>
          </a:bodyPr>
          <a:lstStyle/>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Ressources créées par ESERO UK, 2023</a:t>
            </a:r>
            <a:endParaRPr lang="en-US" sz="1000" dirty="0">
              <a:latin typeface="Lucida Sans" panose="020B0602030504020204" pitchFamily="34" charset="0"/>
              <a:ea typeface="Lucida Sans" panose="020B0602030504020204" pitchFamily="34" charset="0"/>
              <a:cs typeface="Lucida Sans" panose="020B0602030504020204" pitchFamily="34" charset="0"/>
            </a:endParaRPr>
          </a:p>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Traduction française par ESERO France et CNES, 2024</a:t>
            </a:r>
            <a:endParaRPr lang="en-US" sz="10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59009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Miroir</a:t>
            </a:r>
            <a:r>
              <a:rPr lang="en-GB" dirty="0" smtClean="0"/>
              <a:t> </a:t>
            </a:r>
            <a:r>
              <a:rPr lang="en-GB" dirty="0" err="1" smtClean="0"/>
              <a:t>d’Euclid</a:t>
            </a:r>
            <a:r>
              <a:rPr lang="en-GB" dirty="0" smtClean="0"/>
              <a:t> après </a:t>
            </a:r>
            <a:r>
              <a:rPr lang="en-GB" dirty="0" err="1" smtClean="0"/>
              <a:t>polissage</a:t>
            </a:r>
            <a:endParaRPr lang="en-GB" dirty="0"/>
          </a:p>
        </p:txBody>
      </p:sp>
      <p:pic>
        <p:nvPicPr>
          <p:cNvPr id="1026" name="Picture 2" descr="C:\Users\Compaq User\Documents\EUCLID primary resource\1567213788316-ESA_Euclid_Primary_Mirror_625 ESA Copyright Safran Reos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494129"/>
            <a:ext cx="6019800" cy="43824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mpaq User\Downloads\qrcode_sci.esa.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352924"/>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6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Miroir</a:t>
            </a:r>
            <a:r>
              <a:rPr lang="en-GB" dirty="0" smtClean="0"/>
              <a:t> principal du </a:t>
            </a:r>
            <a:r>
              <a:rPr lang="en-GB" dirty="0" err="1" smtClean="0"/>
              <a:t>télascope</a:t>
            </a:r>
            <a:r>
              <a:rPr lang="en-GB" dirty="0" smtClean="0"/>
              <a:t> spatial Hubble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943894"/>
            <a:ext cx="4876800" cy="3838575"/>
          </a:xfrm>
        </p:spPr>
      </p:pic>
    </p:spTree>
    <p:extLst>
      <p:ext uri="{BB962C8B-B14F-4D97-AF65-F5344CB8AC3E}">
        <p14:creationId xmlns:p14="http://schemas.microsoft.com/office/powerpoint/2010/main" val="242631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 telescope </a:t>
            </a:r>
            <a:r>
              <a:rPr lang="en-GB" dirty="0" err="1" smtClean="0"/>
              <a:t>avant</a:t>
            </a:r>
            <a:r>
              <a:rPr lang="en-GB" dirty="0" smtClean="0"/>
              <a:t> </a:t>
            </a:r>
            <a:r>
              <a:rPr lang="en-GB" dirty="0" err="1" smtClean="0"/>
              <a:t>polissage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4814" y="1600200"/>
            <a:ext cx="6814371" cy="4525963"/>
          </a:xfrm>
        </p:spPr>
      </p:pic>
    </p:spTree>
    <p:extLst>
      <p:ext uri="{BB962C8B-B14F-4D97-AF65-F5344CB8AC3E}">
        <p14:creationId xmlns:p14="http://schemas.microsoft.com/office/powerpoint/2010/main" val="74152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Machine de </a:t>
            </a:r>
            <a:r>
              <a:rPr lang="en-GB" dirty="0" err="1" smtClean="0"/>
              <a:t>polissage</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37436" y="2053564"/>
            <a:ext cx="4846108" cy="3634581"/>
          </a:xfrm>
        </p:spPr>
      </p:pic>
    </p:spTree>
    <p:extLst>
      <p:ext uri="{BB962C8B-B14F-4D97-AF65-F5344CB8AC3E}">
        <p14:creationId xmlns:p14="http://schemas.microsoft.com/office/powerpoint/2010/main" val="424030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Défi</a:t>
            </a:r>
            <a:endParaRPr lang="en-GB" dirty="0"/>
          </a:p>
        </p:txBody>
      </p:sp>
      <p:sp>
        <p:nvSpPr>
          <p:cNvPr id="3" name="Content Placeholder 2"/>
          <p:cNvSpPr>
            <a:spLocks noGrp="1"/>
          </p:cNvSpPr>
          <p:nvPr>
            <p:ph idx="1"/>
          </p:nvPr>
        </p:nvSpPr>
        <p:spPr>
          <a:xfrm>
            <a:off x="457200" y="1219200"/>
            <a:ext cx="8229600" cy="5029200"/>
          </a:xfrm>
        </p:spPr>
        <p:txBody>
          <a:bodyPr>
            <a:normAutofit fontScale="47500" lnSpcReduction="20000"/>
          </a:bodyPr>
          <a:lstStyle/>
          <a:p>
            <a:pPr marL="0" indent="0">
              <a:buNone/>
            </a:pPr>
            <a:r>
              <a:rPr lang="fr-FR" dirty="0"/>
              <a:t>De : Métrologue principal@ShinyOptics.co.uk</a:t>
            </a:r>
          </a:p>
          <a:p>
            <a:pPr marL="0" indent="0">
              <a:buNone/>
            </a:pPr>
            <a:r>
              <a:rPr lang="fr-FR" dirty="0"/>
              <a:t>Destinataires : Élèves scientifiques</a:t>
            </a:r>
          </a:p>
          <a:p>
            <a:pPr marL="0" indent="0">
              <a:buNone/>
            </a:pPr>
            <a:r>
              <a:rPr lang="fr-FR" dirty="0"/>
              <a:t>Objet : Matériaux de polissage</a:t>
            </a:r>
          </a:p>
          <a:p>
            <a:pPr marL="0" indent="0">
              <a:buNone/>
            </a:pPr>
            <a:endParaRPr lang="fr-FR" dirty="0"/>
          </a:p>
          <a:p>
            <a:pPr marL="0" indent="0">
              <a:buNone/>
            </a:pPr>
            <a:r>
              <a:rPr lang="fr-FR" dirty="0"/>
              <a:t>Chers élèves scientifiques</a:t>
            </a:r>
          </a:p>
          <a:p>
            <a:pPr marL="0" indent="0">
              <a:buNone/>
            </a:pPr>
            <a:r>
              <a:rPr lang="fr-FR" dirty="0"/>
              <a:t>Je travaille dans une entreprise qui fabrique et teste des miroirs et des lentilles pour télescopes. Il est très important que ces miroirs soient vraiment brillants et lisses, afin que la lumière provenant de l'espace soit réfléchie depuis les miroirs vers les instruments à l'intérieur du télescope. Une bonne image claire des étoiles et des galaxies peut alors être vue.</a:t>
            </a:r>
          </a:p>
          <a:p>
            <a:pPr marL="0" indent="0">
              <a:buNone/>
            </a:pPr>
            <a:r>
              <a:rPr lang="fr-FR" dirty="0"/>
              <a:t>Lors du polissage des miroirs, nous utilisons un équipement spécial appelé machine à polir et ajoutons des matériaux abrasifs pour éliminer les minuscules grumeaux et bosses, laissant la surface des miroirs aussi lisse que possible. Certains matériaux sont très efficaces pour éliminer les grumeaux et les bosses, mais ils peuvent également rayer le miroir.</a:t>
            </a:r>
          </a:p>
          <a:p>
            <a:pPr marL="0" indent="0">
              <a:buNone/>
            </a:pPr>
            <a:r>
              <a:rPr lang="fr-FR" dirty="0"/>
              <a:t>Nous aimerions que vous testiez quatre matériaux pour déterminer lequel laissera le moins de rayures mais réussira également à produire une surface lisse. Vous pouvez utiliser une brosse à dents électrique à la place de la polisseuse !</a:t>
            </a:r>
          </a:p>
          <a:p>
            <a:pPr marL="0" indent="0">
              <a:buNone/>
            </a:pPr>
            <a:r>
              <a:rPr lang="fr-FR" dirty="0"/>
              <a:t>En tant que bons scientifiques, vous devrez planifier soigneusement et décider de la manière dont vous enregistrerez vos résultats.</a:t>
            </a:r>
          </a:p>
          <a:p>
            <a:pPr marL="0" indent="0">
              <a:buNone/>
            </a:pPr>
            <a:r>
              <a:rPr lang="fr-FR" dirty="0"/>
              <a:t>Nous serions très reconnaissants de recevoir vos recommandations et les raisons de vos choix.</a:t>
            </a:r>
          </a:p>
          <a:p>
            <a:pPr marL="0" indent="0">
              <a:buNone/>
            </a:pPr>
            <a:r>
              <a:rPr lang="fr-FR" dirty="0"/>
              <a:t>Bonne chance!</a:t>
            </a:r>
          </a:p>
          <a:p>
            <a:pPr marL="0" indent="0">
              <a:buNone/>
            </a:pPr>
            <a:r>
              <a:rPr lang="fr-FR" dirty="0"/>
              <a:t>John Mitchell</a:t>
            </a:r>
          </a:p>
          <a:p>
            <a:pPr marL="0" indent="0">
              <a:buNone/>
            </a:pPr>
            <a:r>
              <a:rPr lang="fr-FR" dirty="0"/>
              <a:t>Métrologue principal</a:t>
            </a:r>
          </a:p>
          <a:p>
            <a:pPr marL="0" indent="0">
              <a:buNone/>
            </a:pPr>
            <a:r>
              <a:rPr lang="fr-FR" dirty="0"/>
              <a:t>Optique Brillante Ltd</a:t>
            </a:r>
            <a:endParaRPr lang="en-GB" dirty="0"/>
          </a:p>
          <a:p>
            <a:endParaRPr lang="en-GB" dirty="0"/>
          </a:p>
        </p:txBody>
      </p:sp>
    </p:spTree>
    <p:extLst>
      <p:ext uri="{BB962C8B-B14F-4D97-AF65-F5344CB8AC3E}">
        <p14:creationId xmlns:p14="http://schemas.microsoft.com/office/powerpoint/2010/main" val="326328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Après </a:t>
            </a:r>
            <a:r>
              <a:rPr lang="en-GB" dirty="0" err="1" smtClean="0"/>
              <a:t>polissage</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4814" y="1600200"/>
            <a:ext cx="6814371" cy="4525963"/>
          </a:xfrm>
        </p:spPr>
      </p:pic>
    </p:spTree>
    <p:extLst>
      <p:ext uri="{BB962C8B-B14F-4D97-AF65-F5344CB8AC3E}">
        <p14:creationId xmlns:p14="http://schemas.microsoft.com/office/powerpoint/2010/main" val="381855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Au microscope</a:t>
            </a:r>
            <a:endParaRPr lang="en-GB" dirty="0"/>
          </a:p>
        </p:txBody>
      </p:sp>
      <p:pic>
        <p:nvPicPr>
          <p:cNvPr id="1026" name="Picture 2" descr="C:\Users\Compaq User\Downloads\Before the polishing process (grey 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657941" cy="4180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867400"/>
            <a:ext cx="4495800" cy="369332"/>
          </a:xfrm>
          <a:prstGeom prst="rect">
            <a:avLst/>
          </a:prstGeom>
          <a:noFill/>
        </p:spPr>
        <p:txBody>
          <a:bodyPr wrap="square" rtlCol="0">
            <a:spAutoFit/>
          </a:bodyPr>
          <a:lstStyle/>
          <a:p>
            <a:r>
              <a:rPr lang="en-GB" dirty="0"/>
              <a:t>Image:  </a:t>
            </a:r>
            <a:r>
              <a:rPr lang="en-GB" dirty="0" err="1"/>
              <a:t>Glyndŵr</a:t>
            </a:r>
            <a:r>
              <a:rPr lang="en-GB" dirty="0"/>
              <a:t> Innovations Ltd </a:t>
            </a:r>
          </a:p>
        </p:txBody>
      </p:sp>
    </p:spTree>
    <p:extLst>
      <p:ext uri="{BB962C8B-B14F-4D97-AF65-F5344CB8AC3E}">
        <p14:creationId xmlns:p14="http://schemas.microsoft.com/office/powerpoint/2010/main" val="256450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Au microscope</a:t>
            </a:r>
            <a:endParaRPr lang="en-GB" dirty="0"/>
          </a:p>
        </p:txBody>
      </p:sp>
      <p:pic>
        <p:nvPicPr>
          <p:cNvPr id="2050" name="Picture 2" descr="C:\Users\Compaq User\Downloads\After the polishing 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1379528"/>
            <a:ext cx="6591346" cy="4192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867400"/>
            <a:ext cx="4495800" cy="369332"/>
          </a:xfrm>
          <a:prstGeom prst="rect">
            <a:avLst/>
          </a:prstGeom>
          <a:noFill/>
        </p:spPr>
        <p:txBody>
          <a:bodyPr wrap="square" rtlCol="0">
            <a:spAutoFit/>
          </a:bodyPr>
          <a:lstStyle/>
          <a:p>
            <a:r>
              <a:rPr lang="en-GB" dirty="0"/>
              <a:t>Image: </a:t>
            </a:r>
            <a:r>
              <a:rPr lang="en-GB" dirty="0" err="1"/>
              <a:t>Glyndŵr</a:t>
            </a:r>
            <a:r>
              <a:rPr lang="en-GB" dirty="0"/>
              <a:t> Innovations Ltd</a:t>
            </a:r>
          </a:p>
        </p:txBody>
      </p:sp>
    </p:spTree>
    <p:extLst>
      <p:ext uri="{BB962C8B-B14F-4D97-AF65-F5344CB8AC3E}">
        <p14:creationId xmlns:p14="http://schemas.microsoft.com/office/powerpoint/2010/main" val="376365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Miroir</a:t>
            </a:r>
            <a:r>
              <a:rPr lang="en-GB" dirty="0" smtClean="0"/>
              <a:t> </a:t>
            </a:r>
            <a:r>
              <a:rPr lang="en-GB" dirty="0" err="1" smtClean="0"/>
              <a:t>d’EUCLID</a:t>
            </a:r>
            <a:r>
              <a:rPr lang="en-GB" dirty="0" smtClean="0"/>
              <a:t> </a:t>
            </a:r>
            <a:r>
              <a:rPr lang="en-GB" dirty="0" err="1" smtClean="0"/>
              <a:t>avant</a:t>
            </a:r>
            <a:r>
              <a:rPr lang="en-GB" dirty="0" smtClean="0"/>
              <a:t> </a:t>
            </a:r>
            <a:r>
              <a:rPr lang="en-GB" dirty="0" err="1" smtClean="0"/>
              <a:t>polissage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314575"/>
            <a:ext cx="59531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5638800"/>
            <a:ext cx="3886200" cy="646331"/>
          </a:xfrm>
          <a:prstGeom prst="rect">
            <a:avLst/>
          </a:prstGeom>
          <a:noFill/>
        </p:spPr>
        <p:txBody>
          <a:bodyPr wrap="square" rtlCol="0">
            <a:spAutoFit/>
          </a:bodyPr>
          <a:lstStyle/>
          <a:p>
            <a:r>
              <a:rPr lang="en-GB" sz="1200" dirty="0"/>
              <a:t>Image: ESA https://sci.esa.int/web/euclid/-/57042-euclid-primary-mirror.</a:t>
            </a:r>
          </a:p>
          <a:p>
            <a:r>
              <a:rPr lang="en-GB" sz="1200" dirty="0"/>
              <a:t>Airbus Defence and Space</a:t>
            </a:r>
          </a:p>
        </p:txBody>
      </p:sp>
    </p:spTree>
    <p:extLst>
      <p:ext uri="{BB962C8B-B14F-4D97-AF65-F5344CB8AC3E}">
        <p14:creationId xmlns:p14="http://schemas.microsoft.com/office/powerpoint/2010/main" val="2783113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640</Words>
  <Application>Microsoft Office PowerPoint</Application>
  <PresentationFormat>Affichage à l'écran (4:3)</PresentationFormat>
  <Paragraphs>56</Paragraphs>
  <Slides>10</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Lucida Sans</vt:lpstr>
      <vt:lpstr>Office Theme</vt:lpstr>
      <vt:lpstr>Présentation PowerPoint</vt:lpstr>
      <vt:lpstr>Miroir principal du télascope spatial Hubble</vt:lpstr>
      <vt:lpstr>Un telescope avant polissage</vt:lpstr>
      <vt:lpstr>Machine de polissage</vt:lpstr>
      <vt:lpstr>Défi</vt:lpstr>
      <vt:lpstr>Après polissage</vt:lpstr>
      <vt:lpstr>Au microscope</vt:lpstr>
      <vt:lpstr>Au microscope</vt:lpstr>
      <vt:lpstr>Miroir d’EUCLID avant polissage</vt:lpstr>
      <vt:lpstr>Miroir d’Euclid après polissage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Polishing mirrors</dc:title>
  <dc:creator>Compaq User</dc:creator>
  <cp:lastModifiedBy>Gaudel-Vacaresse Angelique</cp:lastModifiedBy>
  <cp:revision>24</cp:revision>
  <dcterms:created xsi:type="dcterms:W3CDTF">2006-08-16T00:00:00Z</dcterms:created>
  <dcterms:modified xsi:type="dcterms:W3CDTF">2024-02-24T18:39:30Z</dcterms:modified>
</cp:coreProperties>
</file>