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89" autoAdjust="0"/>
  </p:normalViewPr>
  <p:slideViewPr>
    <p:cSldViewPr>
      <p:cViewPr varScale="1">
        <p:scale>
          <a:sx n="65" d="100"/>
          <a:sy n="65" d="100"/>
        </p:scale>
        <p:origin x="2489" y="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DB7A9-77AC-4A54-9558-9DB1C693F220}" type="datetimeFigureOut">
              <a:rPr lang="en-GB" smtClean="0"/>
              <a:t>24/02/2024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A78EE-33DD-45D1-A2C3-DA5B1C7B032C}" type="slidenum">
              <a:rPr lang="en-GB" smtClean="0"/>
              <a:t>‹N°›</a:t>
            </a:fld>
            <a:endParaRPr lang="en-GB"/>
          </a:p>
        </p:txBody>
      </p:sp>
    </p:spTree>
    <p:extLst>
      <p:ext uri="{BB962C8B-B14F-4D97-AF65-F5344CB8AC3E}">
        <p14:creationId xmlns:p14="http://schemas.microsoft.com/office/powerpoint/2010/main" val="19083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Une image d'une galaxie lointaine appelée Abell S1063 assemblée à partir d'observations du télescope spatial Hubble en une image couleur. Crédit </a:t>
            </a:r>
            <a:r>
              <a:rPr lang="fr-FR" dirty="0" err="1" smtClean="0"/>
              <a:t>Crédit</a:t>
            </a:r>
            <a:r>
              <a:rPr lang="fr-FR" dirty="0" smtClean="0"/>
              <a:t> :NASA, ESA et J. </a:t>
            </a:r>
            <a:r>
              <a:rPr lang="fr-FR" dirty="0" err="1" smtClean="0"/>
              <a:t>Lotz</a:t>
            </a:r>
            <a:r>
              <a:rPr lang="fr-FR" dirty="0" smtClean="0"/>
              <a:t> (</a:t>
            </a:r>
            <a:r>
              <a:rPr lang="fr-FR" dirty="0" err="1" smtClean="0"/>
              <a:t>STScI</a:t>
            </a:r>
            <a:r>
              <a:rPr lang="fr-FR" dirty="0" smtClean="0"/>
              <a:t>)</a:t>
            </a:r>
            <a:endParaRPr lang="en-GB" dirty="0"/>
          </a:p>
        </p:txBody>
      </p:sp>
      <p:sp>
        <p:nvSpPr>
          <p:cNvPr id="4" name="Slide Number Placeholder 3"/>
          <p:cNvSpPr>
            <a:spLocks noGrp="1"/>
          </p:cNvSpPr>
          <p:nvPr>
            <p:ph type="sldNum" sz="quarter" idx="10"/>
          </p:nvPr>
        </p:nvSpPr>
        <p:spPr/>
        <p:txBody>
          <a:bodyPr/>
          <a:lstStyle/>
          <a:p>
            <a:fld id="{E1DA78EE-33DD-45D1-A2C3-DA5B1C7B032C}" type="slidenum">
              <a:rPr lang="en-GB" smtClean="0"/>
              <a:t>2</a:t>
            </a:fld>
            <a:endParaRPr lang="en-GB"/>
          </a:p>
        </p:txBody>
      </p:sp>
    </p:spTree>
    <p:extLst>
      <p:ext uri="{BB962C8B-B14F-4D97-AF65-F5344CB8AC3E}">
        <p14:creationId xmlns:p14="http://schemas.microsoft.com/office/powerpoint/2010/main" val="110109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Cette image du télescope spatial Hubble de la NASA montre la région intérieure d'Abell 1689, un immense amas de galaxies situé à 2,2 milliards d'années-lumière. Le champ gravitationnel de l'amas déforme la lumière des galaxies d'arrière-plan, les faisant apparaître sous forme d'arcs. L’effet est similaire à ce qui se produit lorsque vous regardez dans un miroir amusant. CREDIT NASA/ESA/JPL-Caltech/Yale/CNRS</a:t>
            </a:r>
            <a:endParaRPr lang="en-GB" dirty="0"/>
          </a:p>
        </p:txBody>
      </p:sp>
      <p:sp>
        <p:nvSpPr>
          <p:cNvPr id="4" name="Slide Number Placeholder 3"/>
          <p:cNvSpPr>
            <a:spLocks noGrp="1"/>
          </p:cNvSpPr>
          <p:nvPr>
            <p:ph type="sldNum" sz="quarter" idx="10"/>
          </p:nvPr>
        </p:nvSpPr>
        <p:spPr/>
        <p:txBody>
          <a:bodyPr/>
          <a:lstStyle/>
          <a:p>
            <a:fld id="{E1DA78EE-33DD-45D1-A2C3-DA5B1C7B032C}" type="slidenum">
              <a:rPr lang="en-GB" smtClean="0"/>
              <a:t>3</a:t>
            </a:fld>
            <a:endParaRPr lang="en-GB"/>
          </a:p>
        </p:txBody>
      </p:sp>
    </p:spTree>
    <p:extLst>
      <p:ext uri="{BB962C8B-B14F-4D97-AF65-F5344CB8AC3E}">
        <p14:creationId xmlns:p14="http://schemas.microsoft.com/office/powerpoint/2010/main" val="242343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Un amas de galaxies semble nous sourire sur une image récemment publiée par le télescope spatial Hubble de la NASA/ESA. Le cluster – désigné SDSS J1038+4849 – semble avoir deux yeux et un nez faisant partie d'un visage heureux.</a:t>
            </a:r>
          </a:p>
          <a:p>
            <a:r>
              <a:rPr lang="fr-FR" sz="1200" b="0" i="0" kern="1200" dirty="0" smtClean="0">
                <a:solidFill>
                  <a:schemeClr val="tx1"/>
                </a:solidFill>
                <a:effectLst/>
                <a:latin typeface="+mn-lt"/>
                <a:ea typeface="+mn-ea"/>
                <a:cs typeface="+mn-cs"/>
              </a:rPr>
              <a:t>Ces yeux sont en réalité des galaxies très brillantes, et les lignes du sourire sont, en réalité, des arcs provoqués par un effet connu sous le nom de forte lentille gravitationnelle.</a:t>
            </a:r>
          </a:p>
          <a:p>
            <a:r>
              <a:rPr lang="fr-FR" sz="1200" b="0" i="0" kern="1200" dirty="0" smtClean="0">
                <a:solidFill>
                  <a:schemeClr val="tx1"/>
                </a:solidFill>
                <a:effectLst/>
                <a:latin typeface="+mn-lt"/>
                <a:ea typeface="+mn-ea"/>
                <a:cs typeface="+mn-cs"/>
              </a:rPr>
              <a:t>Les amas de galaxies sont les structures les plus massives de l'univers. Leur attraction gravitationnelle est si forte qu’ils déforment l’espace-temps environnant et agissent comme des lentilles cosmiques capables d’agrandir, de déformer et de courber la lumière. Le phénomène peut s’expliquer par la théorie de la relativité générale d’Einstein.</a:t>
            </a:r>
          </a:p>
          <a:p>
            <a:r>
              <a:rPr lang="fr-FR" sz="1200" b="0" i="0" kern="1200" dirty="0" smtClean="0">
                <a:solidFill>
                  <a:schemeClr val="tx1"/>
                </a:solidFill>
                <a:effectLst/>
                <a:latin typeface="+mn-lt"/>
                <a:ea typeface="+mn-ea"/>
                <a:cs typeface="+mn-cs"/>
              </a:rPr>
              <a:t>Dans ce cas particulier de lentille gravitationnelle, un « anneau d'Einstein » est produit à partir de cette courbure de la lumière, résultat de l'alignement exact et symétrique de la source, de la lentille et de l'observateur. C'est pourquoi nous voyons la structure en forme d'anneau. CREDIT NASA/ESA/JPL-Caltech</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DA78EE-33DD-45D1-A2C3-DA5B1C7B032C}" type="slidenum">
              <a:rPr lang="en-GB" smtClean="0"/>
              <a:t>4</a:t>
            </a:fld>
            <a:endParaRPr lang="en-GB"/>
          </a:p>
        </p:txBody>
      </p:sp>
    </p:spTree>
    <p:extLst>
      <p:ext uri="{BB962C8B-B14F-4D97-AF65-F5344CB8AC3E}">
        <p14:creationId xmlns:p14="http://schemas.microsoft.com/office/powerpoint/2010/main" val="75489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L'image combine la lumière infrarouge du télescope spatial </a:t>
            </a:r>
            <a:r>
              <a:rPr lang="fr-FR" sz="1200" b="0" i="0" kern="1200" dirty="0" err="1" smtClean="0">
                <a:solidFill>
                  <a:schemeClr val="tx1"/>
                </a:solidFill>
                <a:effectLst/>
                <a:latin typeface="+mn-lt"/>
                <a:ea typeface="+mn-ea"/>
                <a:cs typeface="+mn-cs"/>
              </a:rPr>
              <a:t>Spitzer</a:t>
            </a:r>
            <a:r>
              <a:rPr lang="fr-FR" sz="1200" b="0" i="0" kern="1200" dirty="0" smtClean="0">
                <a:solidFill>
                  <a:schemeClr val="tx1"/>
                </a:solidFill>
                <a:effectLst/>
                <a:latin typeface="+mn-lt"/>
                <a:ea typeface="+mn-ea"/>
                <a:cs typeface="+mn-cs"/>
              </a:rPr>
              <a:t> de la NASA avec la lumière visible du télescope Subaru du Japon au sommet du </a:t>
            </a:r>
            <a:r>
              <a:rPr lang="fr-FR" sz="1200" b="0" i="0" kern="1200" dirty="0" err="1" smtClean="0">
                <a:solidFill>
                  <a:schemeClr val="tx1"/>
                </a:solidFill>
                <a:effectLst/>
                <a:latin typeface="+mn-lt"/>
                <a:ea typeface="+mn-ea"/>
                <a:cs typeface="+mn-cs"/>
              </a:rPr>
              <a:t>Mauna</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Kea</a:t>
            </a:r>
            <a:r>
              <a:rPr lang="fr-FR" sz="1200" b="0" i="0" kern="1200" dirty="0" smtClean="0">
                <a:solidFill>
                  <a:schemeClr val="tx1"/>
                </a:solidFill>
                <a:effectLst/>
                <a:latin typeface="+mn-lt"/>
                <a:ea typeface="+mn-ea"/>
                <a:cs typeface="+mn-cs"/>
              </a:rPr>
              <a:t>, à Hawaï. Cette exposition sensible capture des galaxies relativement locales, ainsi que certaines remontant à près de 10 milliards d'années, peu après le </a:t>
            </a:r>
            <a:r>
              <a:rPr lang="fr-FR" sz="1200" b="0" i="0" kern="1200" dirty="0" err="1" smtClean="0">
                <a:solidFill>
                  <a:schemeClr val="tx1"/>
                </a:solidFill>
                <a:effectLst/>
                <a:latin typeface="+mn-lt"/>
                <a:ea typeface="+mn-ea"/>
                <a:cs typeface="+mn-cs"/>
              </a:rPr>
              <a:t>Big</a:t>
            </a:r>
            <a:r>
              <a:rPr lang="fr-FR" sz="1200" b="0" i="0" kern="1200" dirty="0" smtClean="0">
                <a:solidFill>
                  <a:schemeClr val="tx1"/>
                </a:solidFill>
                <a:effectLst/>
                <a:latin typeface="+mn-lt"/>
                <a:ea typeface="+mn-ea"/>
                <a:cs typeface="+mn-cs"/>
              </a:rPr>
              <a:t> Bang. Les galaxies les plus lointaines ressortent clairement dans l'infrarouge, rendu ici en vert et rouge.</a:t>
            </a:r>
          </a:p>
          <a:p>
            <a:r>
              <a:rPr lang="fr-FR" sz="1200" b="0" i="0" kern="1200" dirty="0" smtClean="0">
                <a:solidFill>
                  <a:schemeClr val="tx1"/>
                </a:solidFill>
                <a:effectLst/>
                <a:latin typeface="+mn-lt"/>
                <a:ea typeface="+mn-ea"/>
                <a:cs typeface="+mn-cs"/>
              </a:rPr>
              <a:t>Crédit image : CREDIT NASA/JPL-Caltech/Texas AM</a:t>
            </a:r>
            <a:endParaRPr lang="en-GB" dirty="0"/>
          </a:p>
        </p:txBody>
      </p:sp>
      <p:sp>
        <p:nvSpPr>
          <p:cNvPr id="4" name="Slide Number Placeholder 3"/>
          <p:cNvSpPr>
            <a:spLocks noGrp="1"/>
          </p:cNvSpPr>
          <p:nvPr>
            <p:ph type="sldNum" sz="quarter" idx="10"/>
          </p:nvPr>
        </p:nvSpPr>
        <p:spPr/>
        <p:txBody>
          <a:bodyPr/>
          <a:lstStyle/>
          <a:p>
            <a:fld id="{E1DA78EE-33DD-45D1-A2C3-DA5B1C7B032C}" type="slidenum">
              <a:rPr lang="en-GB" smtClean="0"/>
              <a:t>5</a:t>
            </a:fld>
            <a:endParaRPr lang="en-GB"/>
          </a:p>
        </p:txBody>
      </p:sp>
    </p:spTree>
    <p:extLst>
      <p:ext uri="{BB962C8B-B14F-4D97-AF65-F5344CB8AC3E}">
        <p14:creationId xmlns:p14="http://schemas.microsoft.com/office/powerpoint/2010/main" val="375515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Un amas massif de galaxies jaunâtres est apparemment pris dans une toile d'araignée de galaxies d'arrière-plan étrangement déformées sur l'image, prise avec la caméra avancée pour les enquêtes (ACS) à bord du télescope spatial Hubble de la NASA.</a:t>
            </a:r>
          </a:p>
          <a:p>
            <a:r>
              <a:rPr lang="fr-FR" sz="1200" b="0" i="0" kern="1200" dirty="0" smtClean="0">
                <a:solidFill>
                  <a:schemeClr val="tx1"/>
                </a:solidFill>
                <a:effectLst/>
                <a:latin typeface="+mn-lt"/>
                <a:ea typeface="+mn-ea"/>
                <a:cs typeface="+mn-cs"/>
              </a:rPr>
              <a:t>La gravité des milliards d’étoiles de l’amas agit comme une « lentille zoom » cosmique, courbant et agrandissant la lumière des galaxies situées loin derrière lui, une technique appelée lentille gravitationnelle. Les galaxies lointaines apparaissent sur l'image de Hubble sous la forme d'objets en forme d'arc autour de l'amas, nommé Abell 1689. Le grossissement accru permet aux astronomes d'étudier les galaxies éloignées plus en détail. Cependant, une galaxie est si éloignée qu'elle n'apparaît pas sur l'image en lumière visible prise avec ACS [en haut, à droite], car sa lumière est étirée jusqu'à des longueurs d'onde infrarouges invisibles par l'expansion de l'univers.</a:t>
            </a:r>
          </a:p>
          <a:p>
            <a:r>
              <a:rPr lang="fr-FR" sz="1200" b="0" i="0" kern="1200" dirty="0" smtClean="0">
                <a:solidFill>
                  <a:schemeClr val="tx1"/>
                </a:solidFill>
                <a:effectLst/>
                <a:latin typeface="+mn-lt"/>
                <a:ea typeface="+mn-ea"/>
                <a:cs typeface="+mn-cs"/>
              </a:rPr>
              <a:t>Les astronomes ont utilisé la caméra infrarouge proche et le spectromètre multi-objets (NICMOS) de Hubble et le télescope spatial </a:t>
            </a:r>
            <a:r>
              <a:rPr lang="fr-FR" sz="1200" b="0" i="0" kern="1200" dirty="0" err="1" smtClean="0">
                <a:solidFill>
                  <a:schemeClr val="tx1"/>
                </a:solidFill>
                <a:effectLst/>
                <a:latin typeface="+mn-lt"/>
                <a:ea typeface="+mn-ea"/>
                <a:cs typeface="+mn-cs"/>
              </a:rPr>
              <a:t>Spitzer</a:t>
            </a:r>
            <a:r>
              <a:rPr lang="fr-FR" sz="1200" b="0" i="0" kern="1200" dirty="0" smtClean="0">
                <a:solidFill>
                  <a:schemeClr val="tx1"/>
                </a:solidFill>
                <a:effectLst/>
                <a:latin typeface="+mn-lt"/>
                <a:ea typeface="+mn-ea"/>
                <a:cs typeface="+mn-cs"/>
              </a:rPr>
              <a:t> de la NASA avec sa caméra infrarouge (IRAC) – avec l'aide du cluster de lentilles gravitationnelles – pour observer la galaxie lointaine.</a:t>
            </a:r>
          </a:p>
          <a:p>
            <a:r>
              <a:rPr lang="fr-FR" sz="1200" b="0" i="0" kern="1200" dirty="0" smtClean="0">
                <a:solidFill>
                  <a:schemeClr val="tx1"/>
                </a:solidFill>
                <a:effectLst/>
                <a:latin typeface="+mn-lt"/>
                <a:ea typeface="+mn-ea"/>
                <a:cs typeface="+mn-cs"/>
              </a:rPr>
              <a:t>La galaxie lointaine, baptisée A1689-zD1, apparaît comme une tache blanc grisâtre dans la vue rapprochée prise avec le NICMOS de Hubble [au centre, à droite], et comme une tache blanchâtre dans la vue rapprochée du </a:t>
            </a:r>
            <a:r>
              <a:rPr lang="fr-FR" sz="1200" b="0" i="0" kern="1200" dirty="0" err="1" smtClean="0">
                <a:solidFill>
                  <a:schemeClr val="tx1"/>
                </a:solidFill>
                <a:effectLst/>
                <a:latin typeface="+mn-lt"/>
                <a:ea typeface="+mn-ea"/>
                <a:cs typeface="+mn-cs"/>
              </a:rPr>
              <a:t>Spitzer</a:t>
            </a:r>
            <a:r>
              <a:rPr lang="fr-FR" sz="1200" b="0" i="0" kern="1200" dirty="0" smtClean="0">
                <a:solidFill>
                  <a:schemeClr val="tx1"/>
                </a:solidFill>
                <a:effectLst/>
                <a:latin typeface="+mn-lt"/>
                <a:ea typeface="+mn-ea"/>
                <a:cs typeface="+mn-cs"/>
              </a:rPr>
              <a:t> IRAC [en bas, à droite] . La galaxie regorge de naissances d'étoiles. Hubble et </a:t>
            </a:r>
            <a:r>
              <a:rPr lang="fr-FR" sz="1200" b="0" i="0" kern="1200" dirty="0" err="1" smtClean="0">
                <a:solidFill>
                  <a:schemeClr val="tx1"/>
                </a:solidFill>
                <a:effectLst/>
                <a:latin typeface="+mn-lt"/>
                <a:ea typeface="+mn-ea"/>
                <a:cs typeface="+mn-cs"/>
              </a:rPr>
              <a:t>Spitzer</a:t>
            </a:r>
            <a:r>
              <a:rPr lang="fr-FR" sz="1200" b="0" i="0" kern="1200" dirty="0" smtClean="0">
                <a:solidFill>
                  <a:schemeClr val="tx1"/>
                </a:solidFill>
                <a:effectLst/>
                <a:latin typeface="+mn-lt"/>
                <a:ea typeface="+mn-ea"/>
                <a:cs typeface="+mn-cs"/>
              </a:rPr>
              <a:t> ont travaillé ensemble pour montrer qu'il s'agit de l'une des galaxies les plus jeunes jamais découvertes. Les astronomes estiment que la galaxie se trouve à 12,8 milliards d’années-lumière. Abell 1689 se trouve à 2,2 milliards d'années-lumière.</a:t>
            </a:r>
          </a:p>
          <a:p>
            <a:r>
              <a:rPr lang="fr-FR" sz="1200" b="0" i="0" kern="1200" dirty="0" smtClean="0">
                <a:solidFill>
                  <a:schemeClr val="tx1"/>
                </a:solidFill>
                <a:effectLst/>
                <a:latin typeface="+mn-lt"/>
                <a:ea typeface="+mn-ea"/>
                <a:cs typeface="+mn-cs"/>
              </a:rPr>
              <a:t>A1689-zD1 est né au milieu de « l’âge des ténèbres », une période du début de l’univers où les premières étoiles et galaxies commençaient tout juste à prendre vie. L’âge des ténèbres a duré entre 400 000 et environ un milliard d’années après le </a:t>
            </a:r>
            <a:r>
              <a:rPr lang="fr-FR" sz="1200" b="0" i="0" kern="1200" dirty="0" err="1" smtClean="0">
                <a:solidFill>
                  <a:schemeClr val="tx1"/>
                </a:solidFill>
                <a:effectLst/>
                <a:latin typeface="+mn-lt"/>
                <a:ea typeface="+mn-ea"/>
                <a:cs typeface="+mn-cs"/>
              </a:rPr>
              <a:t>Big</a:t>
            </a:r>
            <a:r>
              <a:rPr lang="fr-FR" sz="1200" b="0" i="0" kern="1200" dirty="0" smtClean="0">
                <a:solidFill>
                  <a:schemeClr val="tx1"/>
                </a:solidFill>
                <a:effectLst/>
                <a:latin typeface="+mn-lt"/>
                <a:ea typeface="+mn-ea"/>
                <a:cs typeface="+mn-cs"/>
              </a:rPr>
              <a:t> Bang. Les astronomes pensent que A1689-zD1 était l’une des galaxies qui ont contribué à mettre fin à l’âge des ténèbres.</a:t>
            </a:r>
          </a:p>
          <a:p>
            <a:r>
              <a:rPr lang="fr-FR" sz="1200" b="0" i="0" kern="1200" dirty="0" smtClean="0">
                <a:solidFill>
                  <a:schemeClr val="tx1"/>
                </a:solidFill>
                <a:effectLst/>
                <a:latin typeface="+mn-lt"/>
                <a:ea typeface="+mn-ea"/>
                <a:cs typeface="+mn-cs"/>
              </a:rPr>
              <a:t>Les images ACS ont été prises en 2002, les images NICMOS en 2005 et 2007 et les images </a:t>
            </a:r>
            <a:r>
              <a:rPr lang="fr-FR" sz="1200" b="0" i="0" kern="1200" dirty="0" err="1" smtClean="0">
                <a:solidFill>
                  <a:schemeClr val="tx1"/>
                </a:solidFill>
                <a:effectLst/>
                <a:latin typeface="+mn-lt"/>
                <a:ea typeface="+mn-ea"/>
                <a:cs typeface="+mn-cs"/>
              </a:rPr>
              <a:t>Spitzer</a:t>
            </a:r>
            <a:r>
              <a:rPr lang="fr-FR" sz="1200" b="0" i="0" kern="1200" dirty="0" smtClean="0">
                <a:solidFill>
                  <a:schemeClr val="tx1"/>
                </a:solidFill>
                <a:effectLst/>
                <a:latin typeface="+mn-lt"/>
                <a:ea typeface="+mn-ea"/>
                <a:cs typeface="+mn-cs"/>
              </a:rPr>
              <a:t> IRAC en 2006. Attribution de la NASA</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1DA78EE-33DD-45D1-A2C3-DA5B1C7B032C}" type="slidenum">
              <a:rPr lang="en-GB" smtClean="0"/>
              <a:t>6</a:t>
            </a:fld>
            <a:endParaRPr lang="en-GB"/>
          </a:p>
        </p:txBody>
      </p:sp>
    </p:spTree>
    <p:extLst>
      <p:ext uri="{BB962C8B-B14F-4D97-AF65-F5344CB8AC3E}">
        <p14:creationId xmlns:p14="http://schemas.microsoft.com/office/powerpoint/2010/main" val="5534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Euclid </a:t>
            </a:r>
            <a:r>
              <a:rPr lang="en-GB" dirty="0" smtClean="0"/>
              <a:t>telescope spatial</a:t>
            </a:r>
            <a:endParaRPr lang="en-GB" dirty="0"/>
          </a:p>
        </p:txBody>
      </p:sp>
      <p:sp>
        <p:nvSpPr>
          <p:cNvPr id="3" name="Subtitle 2"/>
          <p:cNvSpPr>
            <a:spLocks noGrp="1"/>
          </p:cNvSpPr>
          <p:nvPr>
            <p:ph type="subTitle" idx="1"/>
          </p:nvPr>
        </p:nvSpPr>
        <p:spPr/>
        <p:txBody>
          <a:bodyPr/>
          <a:lstStyle/>
          <a:p>
            <a:r>
              <a:rPr lang="en-GB" dirty="0" err="1" smtClean="0"/>
              <a:t>Une</a:t>
            </a:r>
            <a:r>
              <a:rPr lang="en-GB" dirty="0" smtClean="0"/>
              <a:t> loupe </a:t>
            </a:r>
            <a:r>
              <a:rPr lang="en-GB" dirty="0" err="1" smtClean="0"/>
              <a:t>dans</a:t>
            </a:r>
            <a:r>
              <a:rPr lang="en-GB" dirty="0" smtClean="0"/>
              <a:t> </a:t>
            </a:r>
            <a:r>
              <a:rPr lang="en-GB" dirty="0" err="1" smtClean="0"/>
              <a:t>l’espace</a:t>
            </a:r>
            <a:r>
              <a:rPr lang="en-GB" dirty="0" smtClean="0"/>
              <a:t>-temps</a:t>
            </a:r>
            <a:endParaRPr lang="en-GB" dirty="0"/>
          </a:p>
        </p:txBody>
      </p:sp>
      <p:pic>
        <p:nvPicPr>
          <p:cNvPr id="5" name="Picture 4" descr="A picture containing text, screenshot, aqua, electric blue&#10;&#10;Description automatically generated">
            <a:extLst>
              <a:ext uri="{FF2B5EF4-FFF2-40B4-BE49-F238E27FC236}">
                <a16:creationId xmlns:a16="http://schemas.microsoft.com/office/drawing/2014/main" id="{E6A4B323-E53A-05F9-4D8A-9AC0CB1B4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94805"/>
          </a:xfrm>
          <a:prstGeom prst="rect">
            <a:avLst/>
          </a:prstGeom>
        </p:spPr>
      </p:pic>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3581400" y="50426"/>
            <a:ext cx="1718945" cy="967740"/>
          </a:xfrm>
          <a:prstGeom prst="rect">
            <a:avLst/>
          </a:prstGeom>
        </p:spPr>
      </p:pic>
      <p:sp>
        <p:nvSpPr>
          <p:cNvPr id="4" name="Rectangle 3"/>
          <p:cNvSpPr/>
          <p:nvPr/>
        </p:nvSpPr>
        <p:spPr>
          <a:xfrm>
            <a:off x="76200" y="6400800"/>
            <a:ext cx="4038600" cy="400110"/>
          </a:xfrm>
          <a:prstGeom prst="rect">
            <a:avLst/>
          </a:prstGeom>
        </p:spPr>
        <p:txBody>
          <a:bodyPr wrap="square">
            <a:spAutoFit/>
          </a:bodyPr>
          <a:lstStyle/>
          <a:p>
            <a:pPr marL="457200">
              <a:spcAft>
                <a:spcPts val="0"/>
              </a:spcAft>
            </a:pPr>
            <a:r>
              <a:rPr lang="fr-FR" sz="1000" dirty="0">
                <a:latin typeface="Lucida Sans" panose="020B0602030504020204" pitchFamily="34" charset="0"/>
                <a:ea typeface="Lucida Sans" panose="020B0602030504020204" pitchFamily="34" charset="0"/>
                <a:cs typeface="Lucida Sans" panose="020B0602030504020204" pitchFamily="34" charset="0"/>
              </a:rPr>
              <a:t>Ressources créées par ESERO UK, 2023</a:t>
            </a:r>
            <a:endParaRPr lang="en-US" sz="1000" dirty="0">
              <a:latin typeface="Lucida Sans" panose="020B0602030504020204" pitchFamily="34" charset="0"/>
              <a:ea typeface="Lucida Sans" panose="020B0602030504020204" pitchFamily="34" charset="0"/>
              <a:cs typeface="Lucida Sans" panose="020B0602030504020204" pitchFamily="34" charset="0"/>
            </a:endParaRPr>
          </a:p>
          <a:p>
            <a:pPr marL="457200">
              <a:spcAft>
                <a:spcPts val="0"/>
              </a:spcAft>
            </a:pPr>
            <a:r>
              <a:rPr lang="fr-FR" sz="1000" dirty="0">
                <a:latin typeface="Lucida Sans" panose="020B0602030504020204" pitchFamily="34" charset="0"/>
                <a:ea typeface="Lucida Sans" panose="020B0602030504020204" pitchFamily="34" charset="0"/>
                <a:cs typeface="Lucida Sans" panose="020B0602030504020204" pitchFamily="34" charset="0"/>
              </a:rPr>
              <a:t>Traduction française par ESERO France et CNES, 2024</a:t>
            </a:r>
            <a:endParaRPr lang="en-US" sz="1000"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62867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t>
            </a:r>
            <a:r>
              <a:rPr lang="en-GB" dirty="0" smtClean="0"/>
              <a:t>alaxies </a:t>
            </a:r>
            <a:r>
              <a:rPr lang="en-GB" dirty="0" err="1" smtClean="0"/>
              <a:t>lointaines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0478" y="1600200"/>
            <a:ext cx="4043043" cy="4525963"/>
          </a:xfrm>
        </p:spPr>
      </p:pic>
      <p:sp>
        <p:nvSpPr>
          <p:cNvPr id="3" name="Rectangle 2"/>
          <p:cNvSpPr/>
          <p:nvPr/>
        </p:nvSpPr>
        <p:spPr>
          <a:xfrm>
            <a:off x="381000" y="6172200"/>
            <a:ext cx="3453574" cy="369332"/>
          </a:xfrm>
          <a:prstGeom prst="rect">
            <a:avLst/>
          </a:prstGeom>
        </p:spPr>
        <p:txBody>
          <a:bodyPr wrap="none">
            <a:spAutoFit/>
          </a:bodyPr>
          <a:lstStyle/>
          <a:p>
            <a:pPr fontAlgn="t"/>
            <a:r>
              <a:rPr lang="en-GB" b="1" dirty="0" err="1" smtClean="0"/>
              <a:t>Crédit</a:t>
            </a:r>
            <a:r>
              <a:rPr lang="en-GB" b="1" dirty="0"/>
              <a:t>: </a:t>
            </a:r>
            <a:r>
              <a:rPr lang="en-GB" dirty="0"/>
              <a:t>NASA, ESA, </a:t>
            </a:r>
            <a:r>
              <a:rPr lang="en-GB" dirty="0" smtClean="0"/>
              <a:t>et </a:t>
            </a:r>
            <a:r>
              <a:rPr lang="en-GB" dirty="0"/>
              <a:t>J. </a:t>
            </a:r>
            <a:r>
              <a:rPr lang="en-GB" dirty="0" err="1"/>
              <a:t>Lotz</a:t>
            </a:r>
            <a:r>
              <a:rPr lang="en-GB" dirty="0"/>
              <a:t> (</a:t>
            </a:r>
            <a:r>
              <a:rPr lang="en-GB" dirty="0" err="1"/>
              <a:t>STScI</a:t>
            </a:r>
            <a:r>
              <a:rPr lang="en-GB" dirty="0"/>
              <a:t>)</a:t>
            </a:r>
          </a:p>
        </p:txBody>
      </p:sp>
    </p:spTree>
    <p:extLst>
      <p:ext uri="{BB962C8B-B14F-4D97-AF65-F5344CB8AC3E}">
        <p14:creationId xmlns:p14="http://schemas.microsoft.com/office/powerpoint/2010/main" val="393128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Lumière </a:t>
            </a:r>
            <a:r>
              <a:rPr lang="en-GB" dirty="0" err="1" smtClean="0"/>
              <a:t>depuis</a:t>
            </a:r>
            <a:r>
              <a:rPr lang="en-GB" dirty="0" smtClean="0"/>
              <a:t> </a:t>
            </a:r>
            <a:r>
              <a:rPr lang="en-GB" dirty="0" smtClean="0"/>
              <a:t>des </a:t>
            </a:r>
            <a:r>
              <a:rPr lang="en-GB" dirty="0" smtClean="0"/>
              <a:t>galaxies </a:t>
            </a:r>
            <a:r>
              <a:rPr lang="en-GB" dirty="0" err="1" smtClean="0"/>
              <a:t>lointaines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37436" y="1600200"/>
            <a:ext cx="4469127" cy="4525963"/>
          </a:xfrm>
        </p:spPr>
      </p:pic>
      <p:sp>
        <p:nvSpPr>
          <p:cNvPr id="3" name="ZoneTexte 2"/>
          <p:cNvSpPr txBox="1"/>
          <p:nvPr/>
        </p:nvSpPr>
        <p:spPr>
          <a:xfrm>
            <a:off x="609600" y="6308725"/>
            <a:ext cx="4065600" cy="369332"/>
          </a:xfrm>
          <a:prstGeom prst="rect">
            <a:avLst/>
          </a:prstGeom>
          <a:noFill/>
        </p:spPr>
        <p:txBody>
          <a:bodyPr wrap="none" rtlCol="0">
            <a:spAutoFit/>
          </a:bodyPr>
          <a:lstStyle/>
          <a:p>
            <a:r>
              <a:rPr lang="fr-FR" dirty="0" smtClean="0"/>
              <a:t>CREDIT NASA/ESA/JPL-Caltech/Yale/CNRS</a:t>
            </a:r>
            <a:endParaRPr lang="en-GB" dirty="0"/>
          </a:p>
        </p:txBody>
      </p:sp>
    </p:spTree>
    <p:extLst>
      <p:ext uri="{BB962C8B-B14F-4D97-AF65-F5344CB8AC3E}">
        <p14:creationId xmlns:p14="http://schemas.microsoft.com/office/powerpoint/2010/main" val="217622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err="1" smtClean="0"/>
              <a:t>Lentille</a:t>
            </a:r>
            <a:r>
              <a:rPr lang="en-GB" sz="3600" dirty="0" smtClean="0"/>
              <a:t> </a:t>
            </a:r>
            <a:r>
              <a:rPr lang="en-GB" sz="3600" dirty="0" err="1" smtClean="0"/>
              <a:t>gravitationnelle</a:t>
            </a:r>
            <a:r>
              <a:rPr lang="en-GB" sz="3600" dirty="0" smtClean="0"/>
              <a:t> d’un </a:t>
            </a:r>
            <a:r>
              <a:rPr lang="en-GB" sz="3600" dirty="0" err="1" smtClean="0"/>
              <a:t>amas</a:t>
            </a:r>
            <a:r>
              <a:rPr lang="en-GB" sz="3600" dirty="0" smtClean="0"/>
              <a:t> de galaxies qui </a:t>
            </a:r>
            <a:r>
              <a:rPr lang="en-GB" sz="3600" dirty="0" err="1" smtClean="0"/>
              <a:t>courbe</a:t>
            </a:r>
            <a:r>
              <a:rPr lang="en-GB" sz="3600" dirty="0" smtClean="0"/>
              <a:t> et </a:t>
            </a:r>
            <a:r>
              <a:rPr lang="en-GB" sz="3600" dirty="0" err="1" smtClean="0"/>
              <a:t>déforme</a:t>
            </a:r>
            <a:r>
              <a:rPr lang="en-GB" sz="3600" dirty="0" smtClean="0"/>
              <a:t> la lumière.</a:t>
            </a:r>
            <a:endParaRPr lang="en-GB"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8765" y="1600200"/>
            <a:ext cx="4586470" cy="4525963"/>
          </a:xfrm>
        </p:spPr>
      </p:pic>
      <p:sp>
        <p:nvSpPr>
          <p:cNvPr id="3" name="ZoneTexte 2"/>
          <p:cNvSpPr txBox="1"/>
          <p:nvPr/>
        </p:nvSpPr>
        <p:spPr>
          <a:xfrm>
            <a:off x="457200" y="6308725"/>
            <a:ext cx="3009735" cy="369332"/>
          </a:xfrm>
          <a:prstGeom prst="rect">
            <a:avLst/>
          </a:prstGeom>
          <a:noFill/>
        </p:spPr>
        <p:txBody>
          <a:bodyPr wrap="none" rtlCol="0">
            <a:spAutoFit/>
          </a:bodyPr>
          <a:lstStyle/>
          <a:p>
            <a:r>
              <a:rPr lang="fr-FR" dirty="0" smtClean="0"/>
              <a:t>CREDIT NASA/ESA/JPL-Caltech</a:t>
            </a:r>
            <a:endParaRPr lang="en-GB" dirty="0"/>
          </a:p>
        </p:txBody>
      </p:sp>
    </p:spTree>
    <p:extLst>
      <p:ext uri="{BB962C8B-B14F-4D97-AF65-F5344CB8AC3E}">
        <p14:creationId xmlns:p14="http://schemas.microsoft.com/office/powerpoint/2010/main" val="81189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Galaxies </a:t>
            </a:r>
            <a:r>
              <a:rPr lang="en-GB" dirty="0" err="1" smtClean="0"/>
              <a:t>anciennes</a:t>
            </a:r>
            <a:r>
              <a:rPr lang="en-GB" dirty="0" smtClean="0"/>
              <a:t> et </a:t>
            </a:r>
            <a:r>
              <a:rPr lang="en-GB" dirty="0" err="1" smtClean="0"/>
              <a:t>nouvelles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9018" y="1600200"/>
            <a:ext cx="4525963" cy="4525963"/>
          </a:xfrm>
        </p:spPr>
      </p:pic>
      <p:sp>
        <p:nvSpPr>
          <p:cNvPr id="3" name="ZoneTexte 2"/>
          <p:cNvSpPr txBox="1"/>
          <p:nvPr/>
        </p:nvSpPr>
        <p:spPr>
          <a:xfrm>
            <a:off x="228600" y="6328941"/>
            <a:ext cx="3544945" cy="369332"/>
          </a:xfrm>
          <a:prstGeom prst="rect">
            <a:avLst/>
          </a:prstGeom>
          <a:noFill/>
        </p:spPr>
        <p:txBody>
          <a:bodyPr wrap="none" rtlCol="0">
            <a:spAutoFit/>
          </a:bodyPr>
          <a:lstStyle/>
          <a:p>
            <a:r>
              <a:rPr lang="fr-FR" dirty="0"/>
              <a:t>CREDIT NASA/JPL-Caltech/Texas </a:t>
            </a:r>
            <a:r>
              <a:rPr lang="fr-FR" dirty="0" smtClean="0"/>
              <a:t>AM</a:t>
            </a:r>
            <a:endParaRPr lang="en-GB" dirty="0"/>
          </a:p>
        </p:txBody>
      </p:sp>
    </p:spTree>
    <p:extLst>
      <p:ext uri="{BB962C8B-B14F-4D97-AF65-F5344CB8AC3E}">
        <p14:creationId xmlns:p14="http://schemas.microsoft.com/office/powerpoint/2010/main" val="393817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Zoom sur un </a:t>
            </a:r>
            <a:r>
              <a:rPr lang="en-GB" smtClean="0"/>
              <a:t>amas </a:t>
            </a:r>
            <a:r>
              <a:rPr lang="en-GB" dirty="0" smtClean="0"/>
              <a:t>de galaxies</a:t>
            </a:r>
            <a:endParaRPr lang="en-GB" dirty="0"/>
          </a:p>
        </p:txBody>
      </p:sp>
      <p:pic>
        <p:nvPicPr>
          <p:cNvPr id="1026" name="Picture 2" descr="C:\Users\Compaq User\Documents\EUCLID primary resource\One of the youngest and brightest galaxies.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08119" y="1600200"/>
            <a:ext cx="5127762"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flipH="1">
            <a:off x="457200" y="6290796"/>
            <a:ext cx="2164081" cy="369332"/>
          </a:xfrm>
          <a:prstGeom prst="rect">
            <a:avLst/>
          </a:prstGeom>
          <a:noFill/>
        </p:spPr>
        <p:txBody>
          <a:bodyPr wrap="square" rtlCol="0">
            <a:spAutoFit/>
          </a:bodyPr>
          <a:lstStyle/>
          <a:p>
            <a:r>
              <a:rPr lang="fr-FR" dirty="0" smtClean="0"/>
              <a:t>CREDIT NASA</a:t>
            </a:r>
            <a:endParaRPr lang="en-US" dirty="0"/>
          </a:p>
        </p:txBody>
      </p:sp>
    </p:spTree>
    <p:extLst>
      <p:ext uri="{BB962C8B-B14F-4D97-AF65-F5344CB8AC3E}">
        <p14:creationId xmlns:p14="http://schemas.microsoft.com/office/powerpoint/2010/main" val="1516419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839</Words>
  <Application>Microsoft Office PowerPoint</Application>
  <PresentationFormat>Affichage à l'écran (4:3)</PresentationFormat>
  <Paragraphs>33</Paragraphs>
  <Slides>6</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Lucida Sans</vt:lpstr>
      <vt:lpstr>Office Theme</vt:lpstr>
      <vt:lpstr>Euclid telescope spatial</vt:lpstr>
      <vt:lpstr>Galaxies lointaines</vt:lpstr>
      <vt:lpstr>Lumière depuis des galaxies lointaines</vt:lpstr>
      <vt:lpstr>Lentille gravitationnelle d’un amas de galaxies qui courbe et déforme la lumière.</vt:lpstr>
      <vt:lpstr>Galaxies anciennes et nouvelles</vt:lpstr>
      <vt:lpstr>Zoom sur un amas de galaxies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Euclid space telescope</dc:title>
  <dc:creator>Compaq User</dc:creator>
  <cp:lastModifiedBy>Gaudel-Vacaresse Angelique</cp:lastModifiedBy>
  <cp:revision>14</cp:revision>
  <dcterms:created xsi:type="dcterms:W3CDTF">2006-08-16T00:00:00Z</dcterms:created>
  <dcterms:modified xsi:type="dcterms:W3CDTF">2024-02-24T18:19:49Z</dcterms:modified>
</cp:coreProperties>
</file>