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2"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99" autoAdjust="0"/>
  </p:normalViewPr>
  <p:slideViewPr>
    <p:cSldViewPr>
      <p:cViewPr varScale="1">
        <p:scale>
          <a:sx n="80" d="100"/>
          <a:sy n="80" d="100"/>
        </p:scale>
        <p:origin x="2054"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980E2-220D-4C0B-85AD-4EF61C424E3F}" type="datetimeFigureOut">
              <a:rPr lang="en-GB" smtClean="0"/>
              <a:t>24/02/2024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F4A70-8FD8-401F-BD78-CA2D12D037B1}" type="slidenum">
              <a:rPr lang="en-GB" smtClean="0"/>
              <a:t>‹N°›</a:t>
            </a:fld>
            <a:endParaRPr lang="en-GB"/>
          </a:p>
        </p:txBody>
      </p:sp>
    </p:spTree>
    <p:extLst>
      <p:ext uri="{BB962C8B-B14F-4D97-AF65-F5344CB8AC3E}">
        <p14:creationId xmlns:p14="http://schemas.microsoft.com/office/powerpoint/2010/main" val="61782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télescope spatial Euclide mesurera l'expansion de l'Univers</a:t>
            </a:r>
          </a:p>
          <a:p>
            <a:r>
              <a:rPr lang="fr-FR" dirty="0" smtClean="0"/>
              <a:t>Image du wiki du télescope spatial Euclide</a:t>
            </a:r>
          </a:p>
          <a:p>
            <a:r>
              <a:rPr lang="en-GB" dirty="0" smtClean="0"/>
              <a:t>commonshttps</a:t>
            </a:r>
            <a:r>
              <a:rPr lang="en-GB" dirty="0"/>
              <a:t>://www.google.com/url?sa=i&amp;url=https%3A%2F%2Fcommons.wikimedia.org%2Fwiki%2FFile%3AEuclid_ESA376594.jpg&amp;psig=AOvVaw3nTTLs8F1ig7m2F_mIdyh1&amp;ust=1678643896228000&amp;source=images&amp;cd=vfe&amp;ved=0CA0QjhxqFwoTCKDGu4m61P0CFQAAAAAdAAAAABA8</a:t>
            </a:r>
          </a:p>
        </p:txBody>
      </p:sp>
      <p:sp>
        <p:nvSpPr>
          <p:cNvPr id="4" name="Slide Number Placeholder 3"/>
          <p:cNvSpPr>
            <a:spLocks noGrp="1"/>
          </p:cNvSpPr>
          <p:nvPr>
            <p:ph type="sldNum" sz="quarter" idx="10"/>
          </p:nvPr>
        </p:nvSpPr>
        <p:spPr/>
        <p:txBody>
          <a:bodyPr/>
          <a:lstStyle/>
          <a:p>
            <a:fld id="{C08F4A70-8FD8-401F-BD78-CA2D12D037B1}" type="slidenum">
              <a:rPr lang="en-GB" smtClean="0"/>
              <a:t>2</a:t>
            </a:fld>
            <a:endParaRPr lang="en-GB"/>
          </a:p>
        </p:txBody>
      </p:sp>
    </p:spTree>
    <p:extLst>
      <p:ext uri="{BB962C8B-B14F-4D97-AF65-F5344CB8AC3E}">
        <p14:creationId xmlns:p14="http://schemas.microsoft.com/office/powerpoint/2010/main" val="380037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Image : Wikimédia Commons</a:t>
            </a:r>
          </a:p>
          <a:p>
            <a:r>
              <a:rPr lang="fr-FR" dirty="0" smtClean="0"/>
              <a:t>Notre système solaire se situe dans la galaxie de la Voie Lactée. C'est une galaxie spirale.</a:t>
            </a:r>
            <a:endParaRPr lang="en-GB" dirty="0"/>
          </a:p>
        </p:txBody>
      </p:sp>
      <p:sp>
        <p:nvSpPr>
          <p:cNvPr id="4" name="Slide Number Placeholder 3"/>
          <p:cNvSpPr>
            <a:spLocks noGrp="1"/>
          </p:cNvSpPr>
          <p:nvPr>
            <p:ph type="sldNum" sz="quarter" idx="10"/>
          </p:nvPr>
        </p:nvSpPr>
        <p:spPr/>
        <p:txBody>
          <a:bodyPr/>
          <a:lstStyle/>
          <a:p>
            <a:fld id="{C08F4A70-8FD8-401F-BD78-CA2D12D037B1}" type="slidenum">
              <a:rPr lang="en-GB" smtClean="0"/>
              <a:t>3</a:t>
            </a:fld>
            <a:endParaRPr lang="en-GB"/>
          </a:p>
        </p:txBody>
      </p:sp>
    </p:spTree>
    <p:extLst>
      <p:ext uri="{BB962C8B-B14F-4D97-AF65-F5344CB8AC3E}">
        <p14:creationId xmlns:p14="http://schemas.microsoft.com/office/powerpoint/2010/main" val="213688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0" i="0" dirty="0" smtClean="0">
                <a:solidFill>
                  <a:srgbClr val="333333"/>
                </a:solidFill>
                <a:effectLst/>
                <a:latin typeface="Open Sans"/>
              </a:rPr>
              <a:t>La galaxie UGC 2885 est peut-être la plus grande de l'univers local. Elle est 2,5 fois plus large que notre Voie Lactée et contient 10 fois plus d'étoiles. Cette galaxie est située à 232 millions d’années-lumière, dans la constellation nord de Persée. L'image est une vue oblique.</a:t>
            </a:r>
          </a:p>
          <a:p>
            <a:pPr algn="l"/>
            <a:r>
              <a:rPr lang="fr-FR" b="0" i="0" dirty="0" smtClean="0">
                <a:solidFill>
                  <a:srgbClr val="333333"/>
                </a:solidFill>
                <a:effectLst/>
                <a:latin typeface="Open Sans"/>
              </a:rPr>
              <a:t>Crédits : NASA, ESA et B. </a:t>
            </a:r>
            <a:r>
              <a:rPr lang="fr-FR" b="0" i="0" dirty="0" err="1" smtClean="0">
                <a:solidFill>
                  <a:srgbClr val="333333"/>
                </a:solidFill>
                <a:effectLst/>
                <a:latin typeface="Open Sans"/>
              </a:rPr>
              <a:t>Holwerda</a:t>
            </a:r>
            <a:r>
              <a:rPr lang="fr-FR" b="0" i="0" dirty="0" smtClean="0">
                <a:solidFill>
                  <a:srgbClr val="333333"/>
                </a:solidFill>
                <a:effectLst/>
                <a:latin typeface="Open Sans"/>
              </a:rPr>
              <a:t> (Université de Louisville).</a:t>
            </a:r>
            <a:endParaRPr lang="en-GB" dirty="0"/>
          </a:p>
        </p:txBody>
      </p:sp>
      <p:sp>
        <p:nvSpPr>
          <p:cNvPr id="4" name="Slide Number Placeholder 3"/>
          <p:cNvSpPr>
            <a:spLocks noGrp="1"/>
          </p:cNvSpPr>
          <p:nvPr>
            <p:ph type="sldNum" sz="quarter" idx="10"/>
          </p:nvPr>
        </p:nvSpPr>
        <p:spPr/>
        <p:txBody>
          <a:bodyPr/>
          <a:lstStyle/>
          <a:p>
            <a:fld id="{C08F4A70-8FD8-401F-BD78-CA2D12D037B1}" type="slidenum">
              <a:rPr lang="en-GB" smtClean="0"/>
              <a:t>4</a:t>
            </a:fld>
            <a:endParaRPr lang="en-GB"/>
          </a:p>
        </p:txBody>
      </p:sp>
    </p:spTree>
    <p:extLst>
      <p:ext uri="{BB962C8B-B14F-4D97-AF65-F5344CB8AC3E}">
        <p14:creationId xmlns:p14="http://schemas.microsoft.com/office/powerpoint/2010/main" val="300941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dirty="0" smtClean="0">
                <a:solidFill>
                  <a:srgbClr val="333333"/>
                </a:solidFill>
                <a:effectLst/>
                <a:latin typeface="Open Sans"/>
              </a:rPr>
              <a:t>La galaxie spirale NGC 2008 occupe le devant de la scène, ses bras spiraux fantomatiques s'étendant vers nous, dans cette image capturée par le télescope spatial Hubble de la NASA/ESA. L'image est présentée sous une vue oblique.</a:t>
            </a:r>
          </a:p>
          <a:p>
            <a:pPr algn="l" rtl="0"/>
            <a:r>
              <a:rPr lang="fr-FR" b="0" i="0" dirty="0" smtClean="0">
                <a:solidFill>
                  <a:srgbClr val="333333"/>
                </a:solidFill>
                <a:effectLst/>
                <a:latin typeface="Open Sans"/>
              </a:rPr>
              <a:t>Cette galaxie est située à environ 425 millions d'années-lumière de la Terre dans la constellation du </a:t>
            </a:r>
            <a:r>
              <a:rPr lang="fr-FR" b="0" i="0" dirty="0" err="1" smtClean="0">
                <a:solidFill>
                  <a:srgbClr val="333333"/>
                </a:solidFill>
                <a:effectLst/>
                <a:latin typeface="Open Sans"/>
              </a:rPr>
              <a:t>Pictor</a:t>
            </a:r>
            <a:r>
              <a:rPr lang="fr-FR" b="0" i="0" dirty="0" smtClean="0">
                <a:solidFill>
                  <a:srgbClr val="333333"/>
                </a:solidFill>
                <a:effectLst/>
                <a:latin typeface="Open Sans"/>
              </a:rPr>
              <a:t> (le chevalet du peintre). Découverte en 1834 par l'astronome John Herschel, NGC 2008 est classée comme galaxie de type </a:t>
            </a:r>
            <a:r>
              <a:rPr lang="fr-FR" b="0" i="0" dirty="0" err="1" smtClean="0">
                <a:solidFill>
                  <a:srgbClr val="333333"/>
                </a:solidFill>
                <a:effectLst/>
                <a:latin typeface="Open Sans"/>
              </a:rPr>
              <a:t>Sc</a:t>
            </a:r>
            <a:r>
              <a:rPr lang="fr-FR" b="0" i="0" dirty="0" smtClean="0">
                <a:solidFill>
                  <a:srgbClr val="333333"/>
                </a:solidFill>
                <a:effectLst/>
                <a:latin typeface="Open Sans"/>
              </a:rPr>
              <a:t> dans la séquence de Hubble, un système utilisé pour décrire et classer les différentes morphologies des galaxies. Le « S » indique que NGC 2008 est une spirale, tandis que le « c » signifie qu'il a un renflement central relativement petit et des bras spiraux plus ouverts. Les galaxies spirales avec des renflements centraux plus grands ont tendance à avoir des bras plus étroitement enroulés et sont classées comme galaxies Sa, tandis que celles entre les deux sont classées comme type Sb.</a:t>
            </a:r>
          </a:p>
          <a:p>
            <a:pPr algn="l" rtl="0"/>
            <a:r>
              <a:rPr lang="fr-FR" b="0" i="0" dirty="0" smtClean="0">
                <a:solidFill>
                  <a:srgbClr val="333333"/>
                </a:solidFill>
                <a:effectLst/>
                <a:latin typeface="Open Sans"/>
              </a:rPr>
              <a:t>Les galaxies spirales sont omniprésentes dans le cosmos, représentant plus de 70 % de toutes les galaxies observées, y compris la nôtre, la Voie lactée. Cependant, leur omniprésence n’enlève rien à leur beauté. Ces grandes collections en spirale de milliards d'étoiles comptent parmi les sites les plus merveilleux capturés par des télescopes tels que Hubble et sont fermement ancrées dans l'iconographie astronomique.</a:t>
            </a:r>
          </a:p>
          <a:p>
            <a:pPr algn="l" rtl="0"/>
            <a:r>
              <a:rPr lang="fr-FR" b="0" i="0" dirty="0" smtClean="0">
                <a:solidFill>
                  <a:srgbClr val="333333"/>
                </a:solidFill>
                <a:effectLst/>
                <a:latin typeface="Open Sans"/>
              </a:rPr>
              <a:t>Crédit :ESA/Hubble &amp; NASA, A. Bellini</a:t>
            </a:r>
            <a:endParaRPr lang="en-GB" dirty="0"/>
          </a:p>
        </p:txBody>
      </p:sp>
      <p:sp>
        <p:nvSpPr>
          <p:cNvPr id="4" name="Slide Number Placeholder 3"/>
          <p:cNvSpPr>
            <a:spLocks noGrp="1"/>
          </p:cNvSpPr>
          <p:nvPr>
            <p:ph type="sldNum" sz="quarter" idx="10"/>
          </p:nvPr>
        </p:nvSpPr>
        <p:spPr/>
        <p:txBody>
          <a:bodyPr/>
          <a:lstStyle/>
          <a:p>
            <a:fld id="{C08F4A70-8FD8-401F-BD78-CA2D12D037B1}" type="slidenum">
              <a:rPr lang="en-GB" smtClean="0"/>
              <a:t>5</a:t>
            </a:fld>
            <a:endParaRPr lang="en-GB"/>
          </a:p>
        </p:txBody>
      </p:sp>
    </p:spTree>
    <p:extLst>
      <p:ext uri="{BB962C8B-B14F-4D97-AF65-F5344CB8AC3E}">
        <p14:creationId xmlns:p14="http://schemas.microsoft.com/office/powerpoint/2010/main" val="49536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Cette animation, tirée de </a:t>
            </a:r>
            <a:r>
              <a:rPr lang="fr-FR" sz="1200" b="0" i="0" kern="1200" dirty="0" err="1" smtClean="0">
                <a:solidFill>
                  <a:schemeClr val="tx1"/>
                </a:solidFill>
                <a:effectLst/>
                <a:latin typeface="+mn-lt"/>
                <a:ea typeface="+mn-ea"/>
                <a:cs typeface="+mn-cs"/>
              </a:rPr>
              <a:t>Hubblecast</a:t>
            </a:r>
            <a:r>
              <a:rPr lang="fr-FR" sz="1200" b="0" i="0" kern="1200" dirty="0" smtClean="0">
                <a:solidFill>
                  <a:schemeClr val="tx1"/>
                </a:solidFill>
                <a:effectLst/>
                <a:latin typeface="+mn-lt"/>
                <a:ea typeface="+mn-ea"/>
                <a:cs typeface="+mn-cs"/>
              </a:rPr>
              <a:t> 79, illustre une analogie bidimensionnelle avec l'expansion de l'espace.</a:t>
            </a:r>
          </a:p>
          <a:p>
            <a:r>
              <a:rPr lang="fr-FR" sz="1200" b="0" i="0" kern="1200" dirty="0" smtClean="0">
                <a:solidFill>
                  <a:schemeClr val="tx1"/>
                </a:solidFill>
                <a:effectLst/>
                <a:latin typeface="+mn-lt"/>
                <a:ea typeface="+mn-ea"/>
                <a:cs typeface="+mn-cs"/>
              </a:rPr>
              <a:t>L'illustration, un peu comme l'utilisation d'un ballon en expansion comme analogie avec l'Univers en expansion, est utilisée dans </a:t>
            </a:r>
            <a:r>
              <a:rPr lang="fr-FR" sz="1200" b="0" i="0" kern="1200" dirty="0" err="1" smtClean="0">
                <a:solidFill>
                  <a:schemeClr val="tx1"/>
                </a:solidFill>
                <a:effectLst/>
                <a:latin typeface="+mn-lt"/>
                <a:ea typeface="+mn-ea"/>
                <a:cs typeface="+mn-cs"/>
              </a:rPr>
              <a:t>Hubblecast</a:t>
            </a:r>
            <a:r>
              <a:rPr lang="fr-FR" sz="1200" b="0" i="0" kern="1200" dirty="0" smtClean="0">
                <a:solidFill>
                  <a:schemeClr val="tx1"/>
                </a:solidFill>
                <a:effectLst/>
                <a:latin typeface="+mn-lt"/>
                <a:ea typeface="+mn-ea"/>
                <a:cs typeface="+mn-cs"/>
              </a:rPr>
              <a:t> pour mettre en évidence quand ces analogies 2D fonctionnent et quand elles échouent.</a:t>
            </a:r>
          </a:p>
          <a:p>
            <a:r>
              <a:rPr lang="fr-FR" sz="1200" b="0" i="0" kern="1200" dirty="0" smtClean="0">
                <a:solidFill>
                  <a:schemeClr val="tx1"/>
                </a:solidFill>
                <a:effectLst/>
                <a:latin typeface="+mn-lt"/>
                <a:ea typeface="+mn-ea"/>
                <a:cs typeface="+mn-cs"/>
              </a:rPr>
              <a:t>Crédit : Martin </a:t>
            </a:r>
            <a:r>
              <a:rPr lang="fr-FR" sz="1200" b="0" i="0" kern="1200" dirty="0" err="1" smtClean="0">
                <a:solidFill>
                  <a:schemeClr val="tx1"/>
                </a:solidFill>
                <a:effectLst/>
                <a:latin typeface="+mn-lt"/>
                <a:ea typeface="+mn-ea"/>
                <a:cs typeface="+mn-cs"/>
              </a:rPr>
              <a:t>Kornmesser</a:t>
            </a:r>
            <a:r>
              <a:rPr lang="fr-FR" sz="1200" b="0" i="0" kern="1200" dirty="0" smtClean="0">
                <a:solidFill>
                  <a:schemeClr val="tx1"/>
                </a:solidFill>
                <a:effectLst/>
                <a:latin typeface="+mn-lt"/>
                <a:ea typeface="+mn-ea"/>
                <a:cs typeface="+mn-cs"/>
              </a:rPr>
              <a:t>, Luis </a:t>
            </a:r>
            <a:r>
              <a:rPr lang="fr-FR" sz="1200" b="0" i="0" kern="1200" dirty="0" err="1" smtClean="0">
                <a:solidFill>
                  <a:schemeClr val="tx1"/>
                </a:solidFill>
                <a:effectLst/>
                <a:latin typeface="+mn-lt"/>
                <a:ea typeface="+mn-ea"/>
                <a:cs typeface="+mn-cs"/>
              </a:rPr>
              <a:t>Calcada</a:t>
            </a:r>
            <a:r>
              <a:rPr lang="fr-FR" sz="1200" b="0" i="0" kern="1200" dirty="0" smtClean="0">
                <a:solidFill>
                  <a:schemeClr val="tx1"/>
                </a:solidFill>
                <a:effectLst/>
                <a:latin typeface="+mn-lt"/>
                <a:ea typeface="+mn-ea"/>
                <a:cs typeface="+mn-cs"/>
              </a:rPr>
              <a:t>, NASA, ESA/Hubble</a:t>
            </a:r>
          </a:p>
          <a:p>
            <a:r>
              <a:rPr lang="fr-FR" sz="1200" b="0" i="0" kern="1200" dirty="0" smtClean="0">
                <a:solidFill>
                  <a:schemeClr val="tx1"/>
                </a:solidFill>
                <a:effectLst/>
                <a:latin typeface="+mn-lt"/>
                <a:ea typeface="+mn-ea"/>
                <a:cs typeface="+mn-cs"/>
              </a:rPr>
              <a:t>Les images, vidéos et textes Web de l'ESA/Hubble sont publiés sous la licence </a:t>
            </a:r>
            <a:r>
              <a:rPr lang="fr-FR" sz="1200" b="0" i="0" kern="1200" dirty="0" err="1" smtClean="0">
                <a:solidFill>
                  <a:schemeClr val="tx1"/>
                </a:solidFill>
                <a:effectLst/>
                <a:latin typeface="+mn-lt"/>
                <a:ea typeface="+mn-ea"/>
                <a:cs typeface="+mn-cs"/>
              </a:rPr>
              <a:t>Creative</a:t>
            </a:r>
            <a:r>
              <a:rPr lang="fr-FR" sz="1200" b="0" i="0" kern="1200" dirty="0" smtClean="0">
                <a:solidFill>
                  <a:schemeClr val="tx1"/>
                </a:solidFill>
                <a:effectLst/>
                <a:latin typeface="+mn-lt"/>
                <a:ea typeface="+mn-ea"/>
                <a:cs typeface="+mn-cs"/>
              </a:rPr>
              <a:t> Commons Attribution 4.0 International et peuvent, sur une base non exclusive, être reproduits sans frais à condition qu'ils soient clairement et visiblement crédités. Les conditions détaillées sont ci-dessous.</a:t>
            </a:r>
            <a:endParaRPr lang="en-GB" dirty="0"/>
          </a:p>
        </p:txBody>
      </p:sp>
      <p:sp>
        <p:nvSpPr>
          <p:cNvPr id="4" name="Slide Number Placeholder 3"/>
          <p:cNvSpPr>
            <a:spLocks noGrp="1"/>
          </p:cNvSpPr>
          <p:nvPr>
            <p:ph type="sldNum" sz="quarter" idx="10"/>
          </p:nvPr>
        </p:nvSpPr>
        <p:spPr/>
        <p:txBody>
          <a:bodyPr/>
          <a:lstStyle/>
          <a:p>
            <a:fld id="{C08F4A70-8FD8-401F-BD78-CA2D12D037B1}" type="slidenum">
              <a:rPr lang="en-GB" smtClean="0"/>
              <a:t>6</a:t>
            </a:fld>
            <a:endParaRPr lang="en-GB"/>
          </a:p>
        </p:txBody>
      </p:sp>
    </p:spTree>
    <p:extLst>
      <p:ext uri="{BB962C8B-B14F-4D97-AF65-F5344CB8AC3E}">
        <p14:creationId xmlns:p14="http://schemas.microsoft.com/office/powerpoint/2010/main" val="352027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esahubble.org/videos/hubblecast79d/"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Euclid </a:t>
            </a:r>
            <a:r>
              <a:rPr lang="en-GB" dirty="0" smtClean="0"/>
              <a:t>telescope spatial</a:t>
            </a:r>
            <a:endParaRPr lang="en-GB" dirty="0"/>
          </a:p>
        </p:txBody>
      </p:sp>
      <p:sp>
        <p:nvSpPr>
          <p:cNvPr id="3" name="Subtitle 2"/>
          <p:cNvSpPr>
            <a:spLocks noGrp="1"/>
          </p:cNvSpPr>
          <p:nvPr>
            <p:ph type="subTitle" idx="1"/>
          </p:nvPr>
        </p:nvSpPr>
        <p:spPr/>
        <p:txBody>
          <a:bodyPr/>
          <a:lstStyle/>
          <a:p>
            <a:r>
              <a:rPr lang="en-GB" dirty="0" err="1" smtClean="0"/>
              <a:t>Expension</a:t>
            </a:r>
            <a:r>
              <a:rPr lang="en-GB" dirty="0" smtClean="0"/>
              <a:t> de </a:t>
            </a:r>
            <a:r>
              <a:rPr lang="en-GB" dirty="0" err="1" smtClean="0"/>
              <a:t>l’Univers</a:t>
            </a:r>
            <a:endParaRPr lang="en-GB" dirty="0"/>
          </a:p>
        </p:txBody>
      </p:sp>
      <p:pic>
        <p:nvPicPr>
          <p:cNvPr id="5" name="Picture 4" descr="A picture containing text, screenshot, aqua, electric blue&#10;&#10;Description automatically generated">
            <a:extLst>
              <a:ext uri="{FF2B5EF4-FFF2-40B4-BE49-F238E27FC236}">
                <a16:creationId xmlns:a16="http://schemas.microsoft.com/office/drawing/2014/main" id="{CA229627-6949-C8E1-931F-7987AFCFE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94805"/>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3581400" y="163532"/>
            <a:ext cx="1718945" cy="967740"/>
          </a:xfrm>
          <a:prstGeom prst="rect">
            <a:avLst/>
          </a:prstGeom>
        </p:spPr>
      </p:pic>
      <p:sp>
        <p:nvSpPr>
          <p:cNvPr id="7" name="Rectangle 6"/>
          <p:cNvSpPr/>
          <p:nvPr/>
        </p:nvSpPr>
        <p:spPr>
          <a:xfrm>
            <a:off x="76200" y="6400800"/>
            <a:ext cx="4038600" cy="400110"/>
          </a:xfrm>
          <a:prstGeom prst="rect">
            <a:avLst/>
          </a:prstGeom>
        </p:spPr>
        <p:txBody>
          <a:bodyPr wrap="square">
            <a:spAutoFit/>
          </a:bodyPr>
          <a:lstStyle/>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Ressources créées par ESERO UK, 2023</a:t>
            </a:r>
            <a:endParaRPr lang="en-US" sz="1000" dirty="0">
              <a:latin typeface="Lucida Sans" panose="020B0602030504020204" pitchFamily="34" charset="0"/>
              <a:ea typeface="Lucida Sans" panose="020B0602030504020204" pitchFamily="34" charset="0"/>
              <a:cs typeface="Lucida Sans" panose="020B0602030504020204" pitchFamily="34" charset="0"/>
            </a:endParaRPr>
          </a:p>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Traduction française par ESERO France et CNES, 2024</a:t>
            </a:r>
            <a:endParaRPr lang="en-US" sz="1000"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396977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Euclid</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0113" y="1600200"/>
            <a:ext cx="8043773" cy="4525963"/>
          </a:xfrm>
        </p:spPr>
      </p:pic>
    </p:spTree>
    <p:extLst>
      <p:ext uri="{BB962C8B-B14F-4D97-AF65-F5344CB8AC3E}">
        <p14:creationId xmlns:p14="http://schemas.microsoft.com/office/powerpoint/2010/main" val="131568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 </a:t>
            </a:r>
            <a:r>
              <a:rPr lang="en-GB" dirty="0" err="1" smtClean="0"/>
              <a:t>Voie</a:t>
            </a:r>
            <a:r>
              <a:rPr lang="en-GB" dirty="0" smtClean="0"/>
              <a:t> </a:t>
            </a:r>
            <a:r>
              <a:rPr lang="en-GB" dirty="0" err="1" smtClean="0"/>
              <a:t>Lactée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4711700" cy="471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78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Exemple</a:t>
            </a:r>
            <a:r>
              <a:rPr lang="en-GB" dirty="0" smtClean="0"/>
              <a:t> </a:t>
            </a:r>
            <a:r>
              <a:rPr lang="en-GB" dirty="0" err="1" smtClean="0"/>
              <a:t>d’une</a:t>
            </a:r>
            <a:r>
              <a:rPr lang="en-GB" dirty="0" smtClean="0"/>
              <a:t> </a:t>
            </a:r>
            <a:r>
              <a:rPr lang="en-GB" dirty="0" err="1" smtClean="0"/>
              <a:t>galaxie</a:t>
            </a:r>
            <a:r>
              <a:rPr lang="en-GB" dirty="0" smtClean="0"/>
              <a:t> </a:t>
            </a:r>
            <a:r>
              <a:rPr lang="en-GB" dirty="0" err="1" smtClean="0"/>
              <a:t>en</a:t>
            </a:r>
            <a:r>
              <a:rPr lang="en-GB" dirty="0" smtClean="0"/>
              <a:t> </a:t>
            </a:r>
            <a:r>
              <a:rPr lang="en-GB" dirty="0" err="1" smtClean="0"/>
              <a:t>spirale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6675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38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GB" dirty="0" err="1" smtClean="0"/>
              <a:t>Une</a:t>
            </a:r>
            <a:r>
              <a:rPr lang="en-GB" dirty="0" smtClean="0"/>
              <a:t> </a:t>
            </a:r>
            <a:r>
              <a:rPr lang="en-GB" dirty="0" err="1" smtClean="0"/>
              <a:t>galixie</a:t>
            </a:r>
            <a:r>
              <a:rPr lang="en-GB" dirty="0" smtClean="0"/>
              <a:t> </a:t>
            </a:r>
            <a:r>
              <a:rPr lang="en-GB" dirty="0" err="1" smtClean="0"/>
              <a:t>en</a:t>
            </a:r>
            <a:r>
              <a:rPr lang="en-GB" dirty="0" smtClean="0"/>
              <a:t> </a:t>
            </a:r>
            <a:r>
              <a:rPr lang="en-GB" dirty="0" err="1" smtClean="0"/>
              <a:t>spirale</a:t>
            </a:r>
            <a:r>
              <a:rPr lang="en-GB" dirty="0" smtClean="0"/>
              <a:t> </a:t>
            </a:r>
            <a:r>
              <a:rPr lang="en-GB" dirty="0" err="1" smtClean="0"/>
              <a:t>montrant</a:t>
            </a:r>
            <a:r>
              <a:rPr lang="en-GB" dirty="0" smtClean="0"/>
              <a:t> </a:t>
            </a:r>
            <a:r>
              <a:rPr lang="en-GB" dirty="0" err="1" smtClean="0"/>
              <a:t>ses</a:t>
            </a:r>
            <a:r>
              <a:rPr lang="en-GB" dirty="0" smtClean="0"/>
              <a:t> bras</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422400"/>
            <a:ext cx="66675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86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A</a:t>
            </a:r>
            <a:r>
              <a:rPr lang="fr-FR" dirty="0" smtClean="0"/>
              <a:t>nimation d’analogie de </a:t>
            </a:r>
            <a:r>
              <a:rPr lang="fr-FR" dirty="0"/>
              <a:t>l'univers en expansion</a:t>
            </a:r>
            <a:endParaRPr lang="en-GB" dirty="0"/>
          </a:p>
        </p:txBody>
      </p:sp>
      <p:sp>
        <p:nvSpPr>
          <p:cNvPr id="5" name="Rectangle 4"/>
          <p:cNvSpPr/>
          <p:nvPr/>
        </p:nvSpPr>
        <p:spPr>
          <a:xfrm>
            <a:off x="1219200" y="4876800"/>
            <a:ext cx="6899966" cy="800219"/>
          </a:xfrm>
          <a:prstGeom prst="rect">
            <a:avLst/>
          </a:prstGeom>
        </p:spPr>
        <p:txBody>
          <a:bodyPr wrap="none">
            <a:spAutoFit/>
          </a:bodyPr>
          <a:lstStyle/>
          <a:p>
            <a:r>
              <a:rPr lang="en-GB" sz="2800" dirty="0">
                <a:hlinkClick r:id="rId3"/>
              </a:rPr>
              <a:t>https://esahubble.org/videos/hubblecast79d/</a:t>
            </a:r>
            <a:endParaRPr lang="en-GB" sz="2800" dirty="0"/>
          </a:p>
          <a:p>
            <a:endParaRPr lang="en-GB" dirty="0"/>
          </a:p>
        </p:txBody>
      </p:sp>
    </p:spTree>
    <p:extLst>
      <p:ext uri="{BB962C8B-B14F-4D97-AF65-F5344CB8AC3E}">
        <p14:creationId xmlns:p14="http://schemas.microsoft.com/office/powerpoint/2010/main" val="294237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524</Words>
  <Application>Microsoft Office PowerPoint</Application>
  <PresentationFormat>Affichage à l'écran (4:3)</PresentationFormat>
  <Paragraphs>30</Paragraphs>
  <Slides>6</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Lucida Sans</vt:lpstr>
      <vt:lpstr>Open Sans</vt:lpstr>
      <vt:lpstr>Office Theme</vt:lpstr>
      <vt:lpstr>Euclid telescope spatial</vt:lpstr>
      <vt:lpstr>Euclid</vt:lpstr>
      <vt:lpstr>La Voie Lactée</vt:lpstr>
      <vt:lpstr>Exemple d’une galaxie en spirale</vt:lpstr>
      <vt:lpstr>Une galixie en spirale montrant ses bras</vt:lpstr>
      <vt:lpstr>Animation d’analogie de l'univers en expansion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Euclid space telescope</dc:title>
  <dc:creator>Compaq User</dc:creator>
  <cp:lastModifiedBy>Gaudel-Vacaresse Angelique</cp:lastModifiedBy>
  <cp:revision>17</cp:revision>
  <dcterms:created xsi:type="dcterms:W3CDTF">2006-08-16T00:00:00Z</dcterms:created>
  <dcterms:modified xsi:type="dcterms:W3CDTF">2024-02-24T18:34:04Z</dcterms:modified>
</cp:coreProperties>
</file>