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8"/>
  </p:notesMasterIdLst>
  <p:sldIdLst>
    <p:sldId id="264" r:id="rId4"/>
    <p:sldId id="266" r:id="rId5"/>
    <p:sldId id="267" r:id="rId6"/>
    <p:sldId id="265" r:id="rId7"/>
    <p:sldId id="268" r:id="rId8"/>
    <p:sldId id="257" r:id="rId9"/>
    <p:sldId id="258" r:id="rId10"/>
    <p:sldId id="261" r:id="rId11"/>
    <p:sldId id="262" r:id="rId12"/>
    <p:sldId id="259" r:id="rId13"/>
    <p:sldId id="260"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616" autoAdjust="0"/>
  </p:normalViewPr>
  <p:slideViewPr>
    <p:cSldViewPr>
      <p:cViewPr varScale="1">
        <p:scale>
          <a:sx n="71" d="100"/>
          <a:sy n="71" d="100"/>
        </p:scale>
        <p:origin x="2299" y="71"/>
      </p:cViewPr>
      <p:guideLst>
        <p:guide orient="horz" pos="2160"/>
        <p:guide pos="2880"/>
      </p:guideLst>
    </p:cSldViewPr>
  </p:slideViewPr>
  <p:notesTextViewPr>
    <p:cViewPr>
      <p:scale>
        <a:sx n="1" d="1"/>
        <a:sy n="1" d="1"/>
      </p:scale>
      <p:origin x="0" y="0"/>
    </p:cViewPr>
  </p:notesTextViewPr>
  <p:sorterViewPr>
    <p:cViewPr>
      <p:scale>
        <a:sx n="100" d="100"/>
        <a:sy n="100" d="100"/>
      </p:scale>
      <p:origin x="0" y="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55E457-C944-47F2-BABB-9FF947C282BB}" type="datetimeFigureOut">
              <a:rPr lang="en-GB" smtClean="0"/>
              <a:t>24/02/2024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F83687-F6D7-44D2-A606-98B45B273159}" type="slidenum">
              <a:rPr lang="en-GB" smtClean="0"/>
              <a:t>‹N°›</a:t>
            </a:fld>
            <a:endParaRPr lang="en-GB"/>
          </a:p>
        </p:txBody>
      </p:sp>
    </p:spTree>
    <p:extLst>
      <p:ext uri="{BB962C8B-B14F-4D97-AF65-F5344CB8AC3E}">
        <p14:creationId xmlns:p14="http://schemas.microsoft.com/office/powerpoint/2010/main" val="1515089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kern="1200" dirty="0" smtClean="0">
                <a:solidFill>
                  <a:schemeClr val="tx1"/>
                </a:solidFill>
                <a:effectLst/>
                <a:latin typeface="+mn-lt"/>
                <a:ea typeface="+mn-ea"/>
                <a:cs typeface="+mn-cs"/>
              </a:rPr>
              <a:t>Ce fichier est sous licence </a:t>
            </a:r>
            <a:r>
              <a:rPr lang="fr-FR" sz="1200" b="0" i="0" kern="1200" dirty="0" err="1" smtClean="0">
                <a:solidFill>
                  <a:schemeClr val="tx1"/>
                </a:solidFill>
                <a:effectLst/>
                <a:latin typeface="+mn-lt"/>
                <a:ea typeface="+mn-ea"/>
                <a:cs typeface="+mn-cs"/>
              </a:rPr>
              <a:t>Creative</a:t>
            </a:r>
            <a:r>
              <a:rPr lang="fr-FR" sz="1200" b="0" i="0" kern="1200" dirty="0" smtClean="0">
                <a:solidFill>
                  <a:schemeClr val="tx1"/>
                </a:solidFill>
                <a:effectLst/>
                <a:latin typeface="+mn-lt"/>
                <a:ea typeface="+mn-ea"/>
                <a:cs typeface="+mn-cs"/>
              </a:rPr>
              <a:t> Commons Attribution 3.0 </a:t>
            </a:r>
            <a:r>
              <a:rPr lang="fr-FR" sz="1200" b="0" i="0" kern="1200" dirty="0" err="1" smtClean="0">
                <a:solidFill>
                  <a:schemeClr val="tx1"/>
                </a:solidFill>
                <a:effectLst/>
                <a:latin typeface="+mn-lt"/>
                <a:ea typeface="+mn-ea"/>
                <a:cs typeface="+mn-cs"/>
              </a:rPr>
              <a:t>Unported</a:t>
            </a:r>
            <a:r>
              <a:rPr lang="fr-FR" sz="1200" b="0" i="0" kern="1200" dirty="0" smtClean="0">
                <a:solidFill>
                  <a:schemeClr val="tx1"/>
                </a:solidFill>
                <a:effectLst/>
                <a:latin typeface="+mn-lt"/>
                <a:ea typeface="+mn-ea"/>
                <a:cs typeface="+mn-cs"/>
              </a:rPr>
              <a:t>.</a:t>
            </a:r>
          </a:p>
          <a:p>
            <a:r>
              <a:rPr lang="fr-FR" sz="1200" b="0" i="0" kern="1200" dirty="0" smtClean="0">
                <a:solidFill>
                  <a:schemeClr val="tx1"/>
                </a:solidFill>
                <a:effectLst/>
                <a:latin typeface="+mn-lt"/>
                <a:ea typeface="+mn-ea"/>
                <a:cs typeface="+mn-cs"/>
              </a:rPr>
              <a:t>Attribution : </a:t>
            </a:r>
            <a:r>
              <a:rPr lang="fr-FR" sz="1200" b="0" i="0" kern="1200" dirty="0" err="1" smtClean="0">
                <a:solidFill>
                  <a:schemeClr val="tx1"/>
                </a:solidFill>
                <a:effectLst/>
                <a:latin typeface="+mn-lt"/>
                <a:ea typeface="+mn-ea"/>
                <a:cs typeface="+mn-cs"/>
              </a:rPr>
              <a:t>nanamori:L'image</a:t>
            </a:r>
            <a:r>
              <a:rPr lang="fr-FR" sz="1200" b="0" i="0" kern="1200" dirty="0" smtClean="0">
                <a:solidFill>
                  <a:schemeClr val="tx1"/>
                </a:solidFill>
                <a:effectLst/>
                <a:latin typeface="+mn-lt"/>
                <a:ea typeface="+mn-ea"/>
                <a:cs typeface="+mn-cs"/>
              </a:rPr>
              <a:t> montre la Lune, Vénus, Jupiter et l'amas des Sept Sœurs.</a:t>
            </a:r>
            <a:endParaRPr lang="en-GB" dirty="0"/>
          </a:p>
        </p:txBody>
      </p:sp>
      <p:sp>
        <p:nvSpPr>
          <p:cNvPr id="4" name="Slide Number Placeholder 3"/>
          <p:cNvSpPr>
            <a:spLocks noGrp="1"/>
          </p:cNvSpPr>
          <p:nvPr>
            <p:ph type="sldNum" sz="quarter" idx="10"/>
          </p:nvPr>
        </p:nvSpPr>
        <p:spPr/>
        <p:txBody>
          <a:bodyPr/>
          <a:lstStyle/>
          <a:p>
            <a:fld id="{44F83687-F6D7-44D2-A606-98B45B273159}" type="slidenum">
              <a:rPr lang="en-GB" smtClean="0"/>
              <a:t>2</a:t>
            </a:fld>
            <a:endParaRPr lang="en-GB"/>
          </a:p>
        </p:txBody>
      </p:sp>
    </p:spTree>
    <p:extLst>
      <p:ext uri="{BB962C8B-B14F-4D97-AF65-F5344CB8AC3E}">
        <p14:creationId xmlns:p14="http://schemas.microsoft.com/office/powerpoint/2010/main" val="441555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Présentez l’activité aux enfants et expliquez comment placer les étoiles dans une constellation. Décrivez les coordonnées transversales et supérieures.</a:t>
            </a:r>
            <a:endParaRPr lang="en-GB" dirty="0"/>
          </a:p>
        </p:txBody>
      </p:sp>
      <p:sp>
        <p:nvSpPr>
          <p:cNvPr id="4" name="Slide Number Placeholder 3"/>
          <p:cNvSpPr>
            <a:spLocks noGrp="1"/>
          </p:cNvSpPr>
          <p:nvPr>
            <p:ph type="sldNum" sz="quarter" idx="10"/>
          </p:nvPr>
        </p:nvSpPr>
        <p:spPr/>
        <p:txBody>
          <a:bodyPr/>
          <a:lstStyle/>
          <a:p>
            <a:fld id="{44F83687-F6D7-44D2-A606-98B45B273159}" type="slidenum">
              <a:rPr lang="en-GB" smtClean="0"/>
              <a:t>11</a:t>
            </a:fld>
            <a:endParaRPr lang="en-GB"/>
          </a:p>
        </p:txBody>
      </p:sp>
    </p:spTree>
    <p:extLst>
      <p:ext uri="{BB962C8B-B14F-4D97-AF65-F5344CB8AC3E}">
        <p14:creationId xmlns:p14="http://schemas.microsoft.com/office/powerpoint/2010/main" val="2418914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la diapositive montre la constellation d'Orion avec les coordonnées des étoiles en place</a:t>
            </a:r>
            <a:endParaRPr lang="en-GB" dirty="0"/>
          </a:p>
        </p:txBody>
      </p:sp>
      <p:sp>
        <p:nvSpPr>
          <p:cNvPr id="4" name="Slide Number Placeholder 3"/>
          <p:cNvSpPr>
            <a:spLocks noGrp="1"/>
          </p:cNvSpPr>
          <p:nvPr>
            <p:ph type="sldNum" sz="quarter" idx="10"/>
          </p:nvPr>
        </p:nvSpPr>
        <p:spPr/>
        <p:txBody>
          <a:bodyPr/>
          <a:lstStyle/>
          <a:p>
            <a:fld id="{44F83687-F6D7-44D2-A606-98B45B273159}" type="slidenum">
              <a:rPr lang="en-GB" smtClean="0"/>
              <a:t>12</a:t>
            </a:fld>
            <a:endParaRPr lang="en-GB"/>
          </a:p>
        </p:txBody>
      </p:sp>
    </p:spTree>
    <p:extLst>
      <p:ext uri="{BB962C8B-B14F-4D97-AF65-F5344CB8AC3E}">
        <p14:creationId xmlns:p14="http://schemas.microsoft.com/office/powerpoint/2010/main" val="3583666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le diaporama montre la constellation de la Balance avec les coordonnées des étoiles en place</a:t>
            </a:r>
            <a:endParaRPr lang="en-GB" dirty="0"/>
          </a:p>
        </p:txBody>
      </p:sp>
      <p:sp>
        <p:nvSpPr>
          <p:cNvPr id="4" name="Slide Number Placeholder 3"/>
          <p:cNvSpPr>
            <a:spLocks noGrp="1"/>
          </p:cNvSpPr>
          <p:nvPr>
            <p:ph type="sldNum" sz="quarter" idx="10"/>
          </p:nvPr>
        </p:nvSpPr>
        <p:spPr/>
        <p:txBody>
          <a:bodyPr/>
          <a:lstStyle/>
          <a:p>
            <a:fld id="{44F83687-F6D7-44D2-A606-98B45B273159}" type="slidenum">
              <a:rPr lang="en-GB" smtClean="0"/>
              <a:t>13</a:t>
            </a:fld>
            <a:endParaRPr lang="en-GB"/>
          </a:p>
        </p:txBody>
      </p:sp>
    </p:spTree>
    <p:extLst>
      <p:ext uri="{BB962C8B-B14F-4D97-AF65-F5344CB8AC3E}">
        <p14:creationId xmlns:p14="http://schemas.microsoft.com/office/powerpoint/2010/main" val="5137363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Le ciel nocturne est légèrement différent chaque nuit car la Terre se trouve à un endroit légèrement différent sur son orbite autour du Soleil. Les étoiles semblent se déplacer légèrement plus à l’ouest que la nuit précédente. Notre emplacement sur Terre détermine également exactement quelles constellations nous pouvons voir. Certaines constellations ressemblent à des personnes ou à des animaux. Le Sagittaire ressemble à une théière.</a:t>
            </a:r>
          </a:p>
          <a:p>
            <a:r>
              <a:rPr lang="fr-FR" dirty="0" smtClean="0"/>
              <a:t>Crédits : NASA</a:t>
            </a:r>
            <a:endParaRPr lang="en-GB" dirty="0"/>
          </a:p>
        </p:txBody>
      </p:sp>
      <p:sp>
        <p:nvSpPr>
          <p:cNvPr id="4" name="Slide Number Placeholder 3"/>
          <p:cNvSpPr>
            <a:spLocks noGrp="1"/>
          </p:cNvSpPr>
          <p:nvPr>
            <p:ph type="sldNum" sz="quarter" idx="10"/>
          </p:nvPr>
        </p:nvSpPr>
        <p:spPr/>
        <p:txBody>
          <a:bodyPr/>
          <a:lstStyle/>
          <a:p>
            <a:fld id="{44F83687-F6D7-44D2-A606-98B45B273159}" type="slidenum">
              <a:rPr lang="en-GB" smtClean="0"/>
              <a:t>14</a:t>
            </a:fld>
            <a:endParaRPr lang="en-GB"/>
          </a:p>
        </p:txBody>
      </p:sp>
    </p:spTree>
    <p:extLst>
      <p:ext uri="{BB962C8B-B14F-4D97-AF65-F5344CB8AC3E}">
        <p14:creationId xmlns:p14="http://schemas.microsoft.com/office/powerpoint/2010/main" val="2004068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Ce groupe d'étoiles est appelé la « Grande Ourse ». Si vous tracez une ligne entre les étoiles, cela ressemble à une louche, ou une louche, que vous utiliseriez pour tremper la soupe dans une casserole. Cette photo de la Grande Ourse a été prise par un astronaute de la Station spatiale internationale, mais vous pouvez souvent voir ce groupe d'étoiles aussi depuis le sol ! Crédit : NASA/Donald R. </a:t>
            </a:r>
            <a:r>
              <a:rPr lang="fr-FR" dirty="0" err="1" smtClean="0"/>
              <a:t>Pettit</a:t>
            </a:r>
            <a:r>
              <a:rPr lang="fr-FR" dirty="0" smtClean="0"/>
              <a:t> (Voir NASA </a:t>
            </a:r>
            <a:r>
              <a:rPr lang="fr-FR" dirty="0" err="1" smtClean="0"/>
              <a:t>Space</a:t>
            </a:r>
            <a:r>
              <a:rPr lang="fr-FR" dirty="0" smtClean="0"/>
              <a:t> Place)</a:t>
            </a:r>
            <a:endParaRPr lang="en-GB" dirty="0"/>
          </a:p>
        </p:txBody>
      </p:sp>
      <p:sp>
        <p:nvSpPr>
          <p:cNvPr id="4" name="Slide Number Placeholder 3"/>
          <p:cNvSpPr>
            <a:spLocks noGrp="1"/>
          </p:cNvSpPr>
          <p:nvPr>
            <p:ph type="sldNum" sz="quarter" idx="10"/>
          </p:nvPr>
        </p:nvSpPr>
        <p:spPr/>
        <p:txBody>
          <a:bodyPr/>
          <a:lstStyle/>
          <a:p>
            <a:fld id="{44F83687-F6D7-44D2-A606-98B45B273159}" type="slidenum">
              <a:rPr lang="en-GB" smtClean="0"/>
              <a:t>3</a:t>
            </a:fld>
            <a:endParaRPr lang="en-GB"/>
          </a:p>
        </p:txBody>
      </p:sp>
    </p:spTree>
    <p:extLst>
      <p:ext uri="{BB962C8B-B14F-4D97-AF65-F5344CB8AC3E}">
        <p14:creationId xmlns:p14="http://schemas.microsoft.com/office/powerpoint/2010/main" val="3851075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Image : Wikimédia Commons. Une galaxie est une immense collection de gaz, de poussières et de milliards d’étoiles et de leurs systèmes solaires. Notre galaxie s'appelle la Voie Lactée. Lorsque vous regardez le ciel nocturne, vous voyez d’autres étoiles dans la Voie Lactée. Vous pouvez voir la Voie lactée toute l’année à condition que le ciel soit dégagé dans des endroits sans pollution lumineuse provenant des villes et des villages.</a:t>
            </a:r>
            <a:endParaRPr lang="en-GB" dirty="0"/>
          </a:p>
        </p:txBody>
      </p:sp>
      <p:sp>
        <p:nvSpPr>
          <p:cNvPr id="4" name="Slide Number Placeholder 3"/>
          <p:cNvSpPr>
            <a:spLocks noGrp="1"/>
          </p:cNvSpPr>
          <p:nvPr>
            <p:ph type="sldNum" sz="quarter" idx="10"/>
          </p:nvPr>
        </p:nvSpPr>
        <p:spPr/>
        <p:txBody>
          <a:bodyPr/>
          <a:lstStyle/>
          <a:p>
            <a:fld id="{44F83687-F6D7-44D2-A606-98B45B273159}" type="slidenum">
              <a:rPr lang="en-GB" smtClean="0"/>
              <a:t>4</a:t>
            </a:fld>
            <a:endParaRPr lang="en-GB"/>
          </a:p>
        </p:txBody>
      </p:sp>
    </p:spTree>
    <p:extLst>
      <p:ext uri="{BB962C8B-B14F-4D97-AF65-F5344CB8AC3E}">
        <p14:creationId xmlns:p14="http://schemas.microsoft.com/office/powerpoint/2010/main" val="1323038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Image prise depuis </a:t>
            </a:r>
            <a:r>
              <a:rPr lang="fr-FR" dirty="0" err="1" smtClean="0"/>
              <a:t>Space</a:t>
            </a:r>
            <a:r>
              <a:rPr lang="fr-FR" dirty="0" smtClean="0"/>
              <a:t> Place de la NASA. Crédit d'image à La galaxie de la Voie lactée remplit le ciel nocturne sur cette photo. Crédit : NPS/Dan </a:t>
            </a:r>
            <a:r>
              <a:rPr lang="fr-FR" dirty="0" err="1" smtClean="0"/>
              <a:t>Duriscoe</a:t>
            </a:r>
            <a:endParaRPr lang="fr-FR" dirty="0" smtClean="0"/>
          </a:p>
          <a:p>
            <a:r>
              <a:rPr lang="fr-FR" dirty="0" smtClean="0"/>
              <a:t>Voir la ressource </a:t>
            </a:r>
            <a:r>
              <a:rPr lang="fr-FR" dirty="0" err="1" smtClean="0"/>
              <a:t>Space</a:t>
            </a:r>
            <a:r>
              <a:rPr lang="fr-FR" dirty="0" smtClean="0"/>
              <a:t> Place de la NASA (image gratuite)</a:t>
            </a:r>
            <a:endParaRPr lang="en-GB" dirty="0"/>
          </a:p>
        </p:txBody>
      </p:sp>
      <p:sp>
        <p:nvSpPr>
          <p:cNvPr id="4" name="Slide Number Placeholder 3"/>
          <p:cNvSpPr>
            <a:spLocks noGrp="1"/>
          </p:cNvSpPr>
          <p:nvPr>
            <p:ph type="sldNum" sz="quarter" idx="10"/>
          </p:nvPr>
        </p:nvSpPr>
        <p:spPr/>
        <p:txBody>
          <a:bodyPr/>
          <a:lstStyle/>
          <a:p>
            <a:fld id="{44F83687-F6D7-44D2-A606-98B45B273159}" type="slidenum">
              <a:rPr lang="en-GB" smtClean="0"/>
              <a:t>5</a:t>
            </a:fld>
            <a:endParaRPr lang="en-GB"/>
          </a:p>
        </p:txBody>
      </p:sp>
    </p:spTree>
    <p:extLst>
      <p:ext uri="{BB962C8B-B14F-4D97-AF65-F5344CB8AC3E}">
        <p14:creationId xmlns:p14="http://schemas.microsoft.com/office/powerpoint/2010/main" val="533195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Les anciens astronomes ont vu des motifs dans les formations stellaires. C'est ce qu'on appelle les constellations. Pouvez-vous voir le motif ?</a:t>
            </a:r>
            <a:endParaRPr lang="en-GB" dirty="0"/>
          </a:p>
        </p:txBody>
      </p:sp>
      <p:sp>
        <p:nvSpPr>
          <p:cNvPr id="4" name="Slide Number Placeholder 3"/>
          <p:cNvSpPr>
            <a:spLocks noGrp="1"/>
          </p:cNvSpPr>
          <p:nvPr>
            <p:ph type="sldNum" sz="quarter" idx="10"/>
          </p:nvPr>
        </p:nvSpPr>
        <p:spPr/>
        <p:txBody>
          <a:bodyPr/>
          <a:lstStyle/>
          <a:p>
            <a:fld id="{44F83687-F6D7-44D2-A606-98B45B273159}" type="slidenum">
              <a:rPr lang="en-GB" smtClean="0"/>
              <a:t>6</a:t>
            </a:fld>
            <a:endParaRPr lang="en-GB"/>
          </a:p>
        </p:txBody>
      </p:sp>
    </p:spTree>
    <p:extLst>
      <p:ext uri="{BB962C8B-B14F-4D97-AF65-F5344CB8AC3E}">
        <p14:creationId xmlns:p14="http://schemas.microsoft.com/office/powerpoint/2010/main" val="2418914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Les anciens astronomes ont vu des motifs dans les formations stellaires. C'est ce qu'on appelle les constellations. Pouvez-vous voir le motif ?</a:t>
            </a:r>
            <a:endParaRPr lang="en-GB" dirty="0"/>
          </a:p>
        </p:txBody>
      </p:sp>
      <p:sp>
        <p:nvSpPr>
          <p:cNvPr id="4" name="Slide Number Placeholder 3"/>
          <p:cNvSpPr>
            <a:spLocks noGrp="1"/>
          </p:cNvSpPr>
          <p:nvPr>
            <p:ph type="sldNum" sz="quarter" idx="10"/>
          </p:nvPr>
        </p:nvSpPr>
        <p:spPr/>
        <p:txBody>
          <a:bodyPr/>
          <a:lstStyle/>
          <a:p>
            <a:fld id="{44F83687-F6D7-44D2-A606-98B45B273159}" type="slidenum">
              <a:rPr lang="en-GB" smtClean="0"/>
              <a:t>7</a:t>
            </a:fld>
            <a:endParaRPr lang="en-GB"/>
          </a:p>
        </p:txBody>
      </p:sp>
    </p:spTree>
    <p:extLst>
      <p:ext uri="{BB962C8B-B14F-4D97-AF65-F5344CB8AC3E}">
        <p14:creationId xmlns:p14="http://schemas.microsoft.com/office/powerpoint/2010/main" val="2418914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Les anciens astronomes ont vu des motifs dans les formations stellaires. C'est ce qu'on appelle les constellations. Pouvez-vous voir le motif ?</a:t>
            </a:r>
            <a:endParaRPr lang="en-GB" dirty="0"/>
          </a:p>
        </p:txBody>
      </p:sp>
      <p:sp>
        <p:nvSpPr>
          <p:cNvPr id="4" name="Slide Number Placeholder 3"/>
          <p:cNvSpPr>
            <a:spLocks noGrp="1"/>
          </p:cNvSpPr>
          <p:nvPr>
            <p:ph type="sldNum" sz="quarter" idx="10"/>
          </p:nvPr>
        </p:nvSpPr>
        <p:spPr/>
        <p:txBody>
          <a:bodyPr/>
          <a:lstStyle/>
          <a:p>
            <a:fld id="{44F83687-F6D7-44D2-A606-98B45B273159}" type="slidenum">
              <a:rPr lang="en-GB" smtClean="0"/>
              <a:t>8</a:t>
            </a:fld>
            <a:endParaRPr lang="en-GB"/>
          </a:p>
        </p:txBody>
      </p:sp>
    </p:spTree>
    <p:extLst>
      <p:ext uri="{BB962C8B-B14F-4D97-AF65-F5344CB8AC3E}">
        <p14:creationId xmlns:p14="http://schemas.microsoft.com/office/powerpoint/2010/main" val="2418914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Les anciens astronomes ont vu des motifs dans les formations stellaires. C'est ce qu'on appelle les constellations. Pouvez-vous voir le motif ?</a:t>
            </a:r>
            <a:endParaRPr lang="en-GB" dirty="0"/>
          </a:p>
        </p:txBody>
      </p:sp>
      <p:sp>
        <p:nvSpPr>
          <p:cNvPr id="4" name="Slide Number Placeholder 3"/>
          <p:cNvSpPr>
            <a:spLocks noGrp="1"/>
          </p:cNvSpPr>
          <p:nvPr>
            <p:ph type="sldNum" sz="quarter" idx="10"/>
          </p:nvPr>
        </p:nvSpPr>
        <p:spPr/>
        <p:txBody>
          <a:bodyPr/>
          <a:lstStyle/>
          <a:p>
            <a:fld id="{44F83687-F6D7-44D2-A606-98B45B273159}" type="slidenum">
              <a:rPr lang="en-GB" smtClean="0"/>
              <a:t>9</a:t>
            </a:fld>
            <a:endParaRPr lang="en-GB"/>
          </a:p>
        </p:txBody>
      </p:sp>
    </p:spTree>
    <p:extLst>
      <p:ext uri="{BB962C8B-B14F-4D97-AF65-F5344CB8AC3E}">
        <p14:creationId xmlns:p14="http://schemas.microsoft.com/office/powerpoint/2010/main" val="2418914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Les positions des étoiles sont décrites dans une grille. L’un décrit la direction « transversale » et l’autre la direction « ascendante ».</a:t>
            </a:r>
            <a:endParaRPr lang="en-GB" dirty="0"/>
          </a:p>
        </p:txBody>
      </p:sp>
      <p:sp>
        <p:nvSpPr>
          <p:cNvPr id="4" name="Slide Number Placeholder 3"/>
          <p:cNvSpPr>
            <a:spLocks noGrp="1"/>
          </p:cNvSpPr>
          <p:nvPr>
            <p:ph type="sldNum" sz="quarter" idx="10"/>
          </p:nvPr>
        </p:nvSpPr>
        <p:spPr/>
        <p:txBody>
          <a:bodyPr/>
          <a:lstStyle/>
          <a:p>
            <a:fld id="{44F83687-F6D7-44D2-A606-98B45B273159}" type="slidenum">
              <a:rPr lang="en-GB" smtClean="0"/>
              <a:t>10</a:t>
            </a:fld>
            <a:endParaRPr lang="en-GB"/>
          </a:p>
        </p:txBody>
      </p:sp>
    </p:spTree>
    <p:extLst>
      <p:ext uri="{BB962C8B-B14F-4D97-AF65-F5344CB8AC3E}">
        <p14:creationId xmlns:p14="http://schemas.microsoft.com/office/powerpoint/2010/main" val="2418914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19D9CB3-789E-431C-8628-4EC57A5F2F62}" type="datetimeFigureOut">
              <a:rPr lang="en-GB" smtClean="0"/>
              <a:t>24/02/2024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28D07F-D2AC-40C5-947C-2F95574FBECD}" type="slidenum">
              <a:rPr lang="en-GB" smtClean="0"/>
              <a:t>‹N°›</a:t>
            </a:fld>
            <a:endParaRPr lang="en-GB"/>
          </a:p>
        </p:txBody>
      </p:sp>
    </p:spTree>
    <p:extLst>
      <p:ext uri="{BB962C8B-B14F-4D97-AF65-F5344CB8AC3E}">
        <p14:creationId xmlns:p14="http://schemas.microsoft.com/office/powerpoint/2010/main" val="4020692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19D9CB3-789E-431C-8628-4EC57A5F2F62}" type="datetimeFigureOut">
              <a:rPr lang="en-GB" smtClean="0"/>
              <a:t>24/02/2024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28D07F-D2AC-40C5-947C-2F95574FBECD}" type="slidenum">
              <a:rPr lang="en-GB" smtClean="0"/>
              <a:t>‹N°›</a:t>
            </a:fld>
            <a:endParaRPr lang="en-GB"/>
          </a:p>
        </p:txBody>
      </p:sp>
    </p:spTree>
    <p:extLst>
      <p:ext uri="{BB962C8B-B14F-4D97-AF65-F5344CB8AC3E}">
        <p14:creationId xmlns:p14="http://schemas.microsoft.com/office/powerpoint/2010/main" val="3661284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19D9CB3-789E-431C-8628-4EC57A5F2F62}" type="datetimeFigureOut">
              <a:rPr lang="en-GB" smtClean="0"/>
              <a:t>24/02/2024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28D07F-D2AC-40C5-947C-2F95574FBECD}" type="slidenum">
              <a:rPr lang="en-GB" smtClean="0"/>
              <a:t>‹N°›</a:t>
            </a:fld>
            <a:endParaRPr lang="en-GB"/>
          </a:p>
        </p:txBody>
      </p:sp>
    </p:spTree>
    <p:extLst>
      <p:ext uri="{BB962C8B-B14F-4D97-AF65-F5344CB8AC3E}">
        <p14:creationId xmlns:p14="http://schemas.microsoft.com/office/powerpoint/2010/main" val="1669242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34681182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27927160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28006971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23588289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28792743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14957565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31152401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362205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19D9CB3-789E-431C-8628-4EC57A5F2F62}" type="datetimeFigureOut">
              <a:rPr lang="en-GB" smtClean="0"/>
              <a:t>24/02/2024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28D07F-D2AC-40C5-947C-2F95574FBECD}" type="slidenum">
              <a:rPr lang="en-GB" smtClean="0"/>
              <a:t>‹N°›</a:t>
            </a:fld>
            <a:endParaRPr lang="en-GB"/>
          </a:p>
        </p:txBody>
      </p:sp>
    </p:spTree>
    <p:extLst>
      <p:ext uri="{BB962C8B-B14F-4D97-AF65-F5344CB8AC3E}">
        <p14:creationId xmlns:p14="http://schemas.microsoft.com/office/powerpoint/2010/main" val="3795132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3609835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4277755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2284574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15109568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20188488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14521852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9540189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26033838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40558074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301611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9D9CB3-789E-431C-8628-4EC57A5F2F62}" type="datetimeFigureOut">
              <a:rPr lang="en-GB" smtClean="0"/>
              <a:t>24/02/2024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28D07F-D2AC-40C5-947C-2F95574FBECD}" type="slidenum">
              <a:rPr lang="en-GB" smtClean="0"/>
              <a:t>‹N°›</a:t>
            </a:fld>
            <a:endParaRPr lang="en-GB"/>
          </a:p>
        </p:txBody>
      </p:sp>
    </p:spTree>
    <p:extLst>
      <p:ext uri="{BB962C8B-B14F-4D97-AF65-F5344CB8AC3E}">
        <p14:creationId xmlns:p14="http://schemas.microsoft.com/office/powerpoint/2010/main" val="2409122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8393667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4077440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18001206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4034659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19D9CB3-789E-431C-8628-4EC57A5F2F62}" type="datetimeFigureOut">
              <a:rPr lang="en-GB" smtClean="0"/>
              <a:t>24/02/2024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28D07F-D2AC-40C5-947C-2F95574FBECD}" type="slidenum">
              <a:rPr lang="en-GB" smtClean="0"/>
              <a:t>‹N°›</a:t>
            </a:fld>
            <a:endParaRPr lang="en-GB"/>
          </a:p>
        </p:txBody>
      </p:sp>
    </p:spTree>
    <p:extLst>
      <p:ext uri="{BB962C8B-B14F-4D97-AF65-F5344CB8AC3E}">
        <p14:creationId xmlns:p14="http://schemas.microsoft.com/office/powerpoint/2010/main" val="719054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19D9CB3-789E-431C-8628-4EC57A5F2F62}" type="datetimeFigureOut">
              <a:rPr lang="en-GB" smtClean="0"/>
              <a:t>24/02/2024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228D07F-D2AC-40C5-947C-2F95574FBECD}" type="slidenum">
              <a:rPr lang="en-GB" smtClean="0"/>
              <a:t>‹N°›</a:t>
            </a:fld>
            <a:endParaRPr lang="en-GB"/>
          </a:p>
        </p:txBody>
      </p:sp>
    </p:spTree>
    <p:extLst>
      <p:ext uri="{BB962C8B-B14F-4D97-AF65-F5344CB8AC3E}">
        <p14:creationId xmlns:p14="http://schemas.microsoft.com/office/powerpoint/2010/main" val="529952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19D9CB3-789E-431C-8628-4EC57A5F2F62}" type="datetimeFigureOut">
              <a:rPr lang="en-GB" smtClean="0"/>
              <a:t>24/02/2024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228D07F-D2AC-40C5-947C-2F95574FBECD}" type="slidenum">
              <a:rPr lang="en-GB" smtClean="0"/>
              <a:t>‹N°›</a:t>
            </a:fld>
            <a:endParaRPr lang="en-GB"/>
          </a:p>
        </p:txBody>
      </p:sp>
    </p:spTree>
    <p:extLst>
      <p:ext uri="{BB962C8B-B14F-4D97-AF65-F5344CB8AC3E}">
        <p14:creationId xmlns:p14="http://schemas.microsoft.com/office/powerpoint/2010/main" val="246839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9D9CB3-789E-431C-8628-4EC57A5F2F62}" type="datetimeFigureOut">
              <a:rPr lang="en-GB" smtClean="0"/>
              <a:t>24/02/2024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228D07F-D2AC-40C5-947C-2F95574FBECD}" type="slidenum">
              <a:rPr lang="en-GB" smtClean="0"/>
              <a:t>‹N°›</a:t>
            </a:fld>
            <a:endParaRPr lang="en-GB"/>
          </a:p>
        </p:txBody>
      </p:sp>
    </p:spTree>
    <p:extLst>
      <p:ext uri="{BB962C8B-B14F-4D97-AF65-F5344CB8AC3E}">
        <p14:creationId xmlns:p14="http://schemas.microsoft.com/office/powerpoint/2010/main" val="3606757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9D9CB3-789E-431C-8628-4EC57A5F2F62}" type="datetimeFigureOut">
              <a:rPr lang="en-GB" smtClean="0"/>
              <a:t>24/02/2024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28D07F-D2AC-40C5-947C-2F95574FBECD}" type="slidenum">
              <a:rPr lang="en-GB" smtClean="0"/>
              <a:t>‹N°›</a:t>
            </a:fld>
            <a:endParaRPr lang="en-GB"/>
          </a:p>
        </p:txBody>
      </p:sp>
    </p:spTree>
    <p:extLst>
      <p:ext uri="{BB962C8B-B14F-4D97-AF65-F5344CB8AC3E}">
        <p14:creationId xmlns:p14="http://schemas.microsoft.com/office/powerpoint/2010/main" val="2318732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9D9CB3-789E-431C-8628-4EC57A5F2F62}" type="datetimeFigureOut">
              <a:rPr lang="en-GB" smtClean="0"/>
              <a:t>24/02/2024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28D07F-D2AC-40C5-947C-2F95574FBECD}" type="slidenum">
              <a:rPr lang="en-GB" smtClean="0"/>
              <a:t>‹N°›</a:t>
            </a:fld>
            <a:endParaRPr lang="en-GB"/>
          </a:p>
        </p:txBody>
      </p:sp>
    </p:spTree>
    <p:extLst>
      <p:ext uri="{BB962C8B-B14F-4D97-AF65-F5344CB8AC3E}">
        <p14:creationId xmlns:p14="http://schemas.microsoft.com/office/powerpoint/2010/main" val="1960064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9D9CB3-789E-431C-8628-4EC57A5F2F62}" type="datetimeFigureOut">
              <a:rPr lang="en-GB" smtClean="0"/>
              <a:t>24/02/2024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28D07F-D2AC-40C5-947C-2F95574FBECD}" type="slidenum">
              <a:rPr lang="en-GB" smtClean="0"/>
              <a:t>‹N°›</a:t>
            </a:fld>
            <a:endParaRPr lang="en-GB"/>
          </a:p>
        </p:txBody>
      </p:sp>
    </p:spTree>
    <p:extLst>
      <p:ext uri="{BB962C8B-B14F-4D97-AF65-F5344CB8AC3E}">
        <p14:creationId xmlns:p14="http://schemas.microsoft.com/office/powerpoint/2010/main" val="4592153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2/24/2024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40691814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2/24/2024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17690000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Euclid </a:t>
            </a:r>
            <a:r>
              <a:rPr lang="en-GB" dirty="0" smtClean="0"/>
              <a:t>telescope spatial</a:t>
            </a:r>
            <a:endParaRPr lang="en-GB" dirty="0"/>
          </a:p>
        </p:txBody>
      </p:sp>
      <p:sp>
        <p:nvSpPr>
          <p:cNvPr id="3" name="Subtitle 2"/>
          <p:cNvSpPr>
            <a:spLocks noGrp="1"/>
          </p:cNvSpPr>
          <p:nvPr>
            <p:ph type="subTitle" idx="1"/>
          </p:nvPr>
        </p:nvSpPr>
        <p:spPr/>
        <p:txBody>
          <a:bodyPr/>
          <a:lstStyle/>
          <a:p>
            <a:r>
              <a:rPr lang="en-GB" dirty="0" smtClean="0"/>
              <a:t>Positions des </a:t>
            </a:r>
            <a:r>
              <a:rPr lang="en-GB" dirty="0" err="1" smtClean="0"/>
              <a:t>étoiles</a:t>
            </a:r>
            <a:r>
              <a:rPr lang="en-GB" dirty="0" smtClean="0"/>
              <a:t> et des constellations</a:t>
            </a:r>
            <a:endParaRPr lang="en-GB" dirty="0"/>
          </a:p>
        </p:txBody>
      </p:sp>
      <p:pic>
        <p:nvPicPr>
          <p:cNvPr id="5" name="Picture 4" descr="A picture containing text, screenshot, aqua, electric blue&#10;&#10;Description automatically generated">
            <a:extLst>
              <a:ext uri="{FF2B5EF4-FFF2-40B4-BE49-F238E27FC236}">
                <a16:creationId xmlns:a16="http://schemas.microsoft.com/office/drawing/2014/main" id="{1B91211F-BD15-08D3-591B-EB87A0C8CD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569"/>
            <a:ext cx="9144000" cy="1294805"/>
          </a:xfrm>
          <a:prstGeom prst="rect">
            <a:avLst/>
          </a:prstGeom>
        </p:spPr>
      </p:pic>
      <p:pic>
        <p:nvPicPr>
          <p:cNvPr id="6" name="Image 5"/>
          <p:cNvPicPr/>
          <p:nvPr/>
        </p:nvPicPr>
        <p:blipFill>
          <a:blip r:embed="rId3" cstate="print">
            <a:extLst>
              <a:ext uri="{28A0092B-C50C-407E-A947-70E740481C1C}">
                <a14:useLocalDpi xmlns:a14="http://schemas.microsoft.com/office/drawing/2010/main" val="0"/>
              </a:ext>
            </a:extLst>
          </a:blip>
          <a:stretch>
            <a:fillRect/>
          </a:stretch>
        </p:blipFill>
        <p:spPr>
          <a:xfrm>
            <a:off x="3563888" y="0"/>
            <a:ext cx="1718945" cy="967740"/>
          </a:xfrm>
          <a:prstGeom prst="rect">
            <a:avLst/>
          </a:prstGeom>
        </p:spPr>
      </p:pic>
      <p:sp>
        <p:nvSpPr>
          <p:cNvPr id="7" name="Rectangle 6"/>
          <p:cNvSpPr/>
          <p:nvPr/>
        </p:nvSpPr>
        <p:spPr>
          <a:xfrm>
            <a:off x="76200" y="6400800"/>
            <a:ext cx="4038600" cy="400110"/>
          </a:xfrm>
          <a:prstGeom prst="rect">
            <a:avLst/>
          </a:prstGeom>
        </p:spPr>
        <p:txBody>
          <a:bodyPr wrap="square">
            <a:spAutoFit/>
          </a:bodyPr>
          <a:lstStyle/>
          <a:p>
            <a:pPr marL="457200">
              <a:spcAft>
                <a:spcPts val="0"/>
              </a:spcAft>
            </a:pPr>
            <a:r>
              <a:rPr lang="fr-FR" sz="1000" dirty="0">
                <a:latin typeface="Lucida Sans" panose="020B0602030504020204" pitchFamily="34" charset="0"/>
                <a:ea typeface="Lucida Sans" panose="020B0602030504020204" pitchFamily="34" charset="0"/>
                <a:cs typeface="Lucida Sans" panose="020B0602030504020204" pitchFamily="34" charset="0"/>
              </a:rPr>
              <a:t>Ressources créées par ESERO UK, 2023</a:t>
            </a:r>
            <a:endParaRPr lang="en-US" sz="1000" dirty="0">
              <a:latin typeface="Lucida Sans" panose="020B0602030504020204" pitchFamily="34" charset="0"/>
              <a:ea typeface="Lucida Sans" panose="020B0602030504020204" pitchFamily="34" charset="0"/>
              <a:cs typeface="Lucida Sans" panose="020B0602030504020204" pitchFamily="34" charset="0"/>
            </a:endParaRPr>
          </a:p>
          <a:p>
            <a:pPr marL="457200">
              <a:spcAft>
                <a:spcPts val="0"/>
              </a:spcAft>
            </a:pPr>
            <a:r>
              <a:rPr lang="fr-FR" sz="1000" dirty="0">
                <a:latin typeface="Lucida Sans" panose="020B0602030504020204" pitchFamily="34" charset="0"/>
                <a:ea typeface="Lucida Sans" panose="020B0602030504020204" pitchFamily="34" charset="0"/>
                <a:cs typeface="Lucida Sans" panose="020B0602030504020204" pitchFamily="34" charset="0"/>
              </a:rPr>
              <a:t>Traduction française par ESERO France et CNES, 2024</a:t>
            </a:r>
            <a:endParaRPr lang="en-US" sz="1000" dirty="0">
              <a:effectLst/>
              <a:latin typeface="Lucida Sans" panose="020B0602030504020204" pitchFamily="34" charset="0"/>
              <a:ea typeface="Lucida Sans" panose="020B0602030504020204" pitchFamily="34" charset="0"/>
              <a:cs typeface="Lucida Sans" panose="020B0602030504020204" pitchFamily="34" charset="0"/>
            </a:endParaRPr>
          </a:p>
        </p:txBody>
      </p:sp>
    </p:spTree>
    <p:extLst>
      <p:ext uri="{BB962C8B-B14F-4D97-AF65-F5344CB8AC3E}">
        <p14:creationId xmlns:p14="http://schemas.microsoft.com/office/powerpoint/2010/main" val="1706522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908720"/>
            <a:ext cx="6868297" cy="540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07504" y="116632"/>
            <a:ext cx="3312368" cy="1143000"/>
          </a:xfrm>
        </p:spPr>
        <p:txBody>
          <a:bodyPr>
            <a:noAutofit/>
          </a:bodyPr>
          <a:lstStyle/>
          <a:p>
            <a:pPr algn="l"/>
            <a:r>
              <a:rPr lang="en-GB" dirty="0" err="1" smtClean="0"/>
              <a:t>Coordonnées</a:t>
            </a:r>
            <a:r>
              <a:rPr lang="en-GB" dirty="0" smtClean="0"/>
              <a:t> des </a:t>
            </a:r>
            <a:r>
              <a:rPr lang="en-GB" dirty="0" err="1" smtClean="0"/>
              <a:t>étoiles</a:t>
            </a:r>
            <a:endParaRPr lang="en-GB" dirty="0"/>
          </a:p>
        </p:txBody>
      </p:sp>
    </p:spTree>
    <p:extLst>
      <p:ext uri="{BB962C8B-B14F-4D97-AF65-F5344CB8AC3E}">
        <p14:creationId xmlns:p14="http://schemas.microsoft.com/office/powerpoint/2010/main" val="1055298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554" y="419605"/>
            <a:ext cx="3178696" cy="1282154"/>
          </a:xfrm>
        </p:spPr>
        <p:txBody>
          <a:bodyPr>
            <a:noAutofit/>
          </a:bodyPr>
          <a:lstStyle/>
          <a:p>
            <a:pPr algn="l"/>
            <a:r>
              <a:rPr lang="en-GB" dirty="0" smtClean="0"/>
              <a:t>Dessins </a:t>
            </a:r>
            <a:r>
              <a:rPr lang="en-GB" dirty="0" err="1" smtClean="0"/>
              <a:t>d’étoiles</a:t>
            </a:r>
            <a:endParaRPr lang="en-GB" dirty="0"/>
          </a:p>
        </p:txBody>
      </p:sp>
      <p:sp>
        <p:nvSpPr>
          <p:cNvPr id="6" name="Right Arrow 5"/>
          <p:cNvSpPr/>
          <p:nvPr/>
        </p:nvSpPr>
        <p:spPr>
          <a:xfrm>
            <a:off x="3397250" y="9661525"/>
            <a:ext cx="498475" cy="144463"/>
          </a:xfrm>
          <a:prstGeom prst="rightArrow">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 name="Up Arrow 6"/>
          <p:cNvSpPr/>
          <p:nvPr/>
        </p:nvSpPr>
        <p:spPr>
          <a:xfrm>
            <a:off x="5018088" y="9288463"/>
            <a:ext cx="177800" cy="457200"/>
          </a:xfrm>
          <a:prstGeom prst="upArrow">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 name="Right Arrow 7"/>
          <p:cNvSpPr/>
          <p:nvPr/>
        </p:nvSpPr>
        <p:spPr>
          <a:xfrm>
            <a:off x="6324600" y="9661525"/>
            <a:ext cx="500063" cy="144463"/>
          </a:xfrm>
          <a:prstGeom prst="rightArrow">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9" name="Up Arrow 8"/>
          <p:cNvSpPr/>
          <p:nvPr/>
        </p:nvSpPr>
        <p:spPr>
          <a:xfrm>
            <a:off x="7967663" y="9288463"/>
            <a:ext cx="177800" cy="457200"/>
          </a:xfrm>
          <a:prstGeom prst="upArrow">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10" name="Picture 9"/>
          <p:cNvPicPr/>
          <p:nvPr/>
        </p:nvPicPr>
        <p:blipFill rotWithShape="1">
          <a:blip r:embed="rId3"/>
          <a:srcRect t="20497"/>
          <a:stretch/>
        </p:blipFill>
        <p:spPr>
          <a:xfrm>
            <a:off x="2591208" y="116632"/>
            <a:ext cx="6159812" cy="4392488"/>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939435034"/>
              </p:ext>
            </p:extLst>
          </p:nvPr>
        </p:nvGraphicFramePr>
        <p:xfrm>
          <a:off x="683568" y="4797152"/>
          <a:ext cx="7944236" cy="1776196"/>
        </p:xfrm>
        <a:graphic>
          <a:graphicData uri="http://schemas.openxmlformats.org/drawingml/2006/table">
            <a:tbl>
              <a:tblPr firstRow="1" firstCol="1" bandRow="1">
                <a:tableStyleId>{5C22544A-7EE6-4342-B048-85BDC9FD1C3A}</a:tableStyleId>
              </a:tblPr>
              <a:tblGrid>
                <a:gridCol w="958664">
                  <a:extLst>
                    <a:ext uri="{9D8B030D-6E8A-4147-A177-3AD203B41FA5}">
                      <a16:colId xmlns:a16="http://schemas.microsoft.com/office/drawing/2014/main" val="20000"/>
                    </a:ext>
                  </a:extLst>
                </a:gridCol>
                <a:gridCol w="1317494">
                  <a:extLst>
                    <a:ext uri="{9D8B030D-6E8A-4147-A177-3AD203B41FA5}">
                      <a16:colId xmlns:a16="http://schemas.microsoft.com/office/drawing/2014/main" val="20001"/>
                    </a:ext>
                  </a:extLst>
                </a:gridCol>
                <a:gridCol w="1396936">
                  <a:extLst>
                    <a:ext uri="{9D8B030D-6E8A-4147-A177-3AD203B41FA5}">
                      <a16:colId xmlns:a16="http://schemas.microsoft.com/office/drawing/2014/main" val="20002"/>
                    </a:ext>
                  </a:extLst>
                </a:gridCol>
                <a:gridCol w="400782">
                  <a:extLst>
                    <a:ext uri="{9D8B030D-6E8A-4147-A177-3AD203B41FA5}">
                      <a16:colId xmlns:a16="http://schemas.microsoft.com/office/drawing/2014/main" val="20003"/>
                    </a:ext>
                  </a:extLst>
                </a:gridCol>
                <a:gridCol w="1001509">
                  <a:extLst>
                    <a:ext uri="{9D8B030D-6E8A-4147-A177-3AD203B41FA5}">
                      <a16:colId xmlns:a16="http://schemas.microsoft.com/office/drawing/2014/main" val="20004"/>
                    </a:ext>
                  </a:extLst>
                </a:gridCol>
                <a:gridCol w="1347842">
                  <a:extLst>
                    <a:ext uri="{9D8B030D-6E8A-4147-A177-3AD203B41FA5}">
                      <a16:colId xmlns:a16="http://schemas.microsoft.com/office/drawing/2014/main" val="20005"/>
                    </a:ext>
                  </a:extLst>
                </a:gridCol>
                <a:gridCol w="1521009">
                  <a:extLst>
                    <a:ext uri="{9D8B030D-6E8A-4147-A177-3AD203B41FA5}">
                      <a16:colId xmlns:a16="http://schemas.microsoft.com/office/drawing/2014/main" val="20006"/>
                    </a:ext>
                  </a:extLst>
                </a:gridCol>
              </a:tblGrid>
              <a:tr h="288032">
                <a:tc>
                  <a:txBody>
                    <a:bodyPr/>
                    <a:lstStyle/>
                    <a:p>
                      <a:pPr algn="ctr">
                        <a:spcBef>
                          <a:spcPts val="300"/>
                        </a:spcBef>
                        <a:spcAft>
                          <a:spcPts val="300"/>
                        </a:spcAft>
                      </a:pPr>
                      <a:r>
                        <a:rPr lang="en-GB" sz="1200" dirty="0">
                          <a:effectLst/>
                        </a:rPr>
                        <a:t>Star number</a:t>
                      </a:r>
                      <a:endParaRPr lang="en-GB" sz="1200" dirty="0">
                        <a:effectLst/>
                        <a:latin typeface="Arial"/>
                        <a:ea typeface="Calibri"/>
                      </a:endParaRPr>
                    </a:p>
                  </a:txBody>
                  <a:tcPr marL="68580" marR="68580" marT="0" marB="0"/>
                </a:tc>
                <a:tc>
                  <a:txBody>
                    <a:bodyPr/>
                    <a:lstStyle/>
                    <a:p>
                      <a:pPr algn="ctr">
                        <a:spcBef>
                          <a:spcPts val="300"/>
                        </a:spcBef>
                        <a:spcAft>
                          <a:spcPts val="300"/>
                        </a:spcAft>
                      </a:pPr>
                      <a:r>
                        <a:rPr lang="en-GB" sz="1200" dirty="0">
                          <a:effectLst/>
                        </a:rPr>
                        <a:t>Across coordinate</a:t>
                      </a:r>
                      <a:endParaRPr lang="en-GB" sz="1200" dirty="0">
                        <a:effectLst/>
                        <a:latin typeface="Arial"/>
                        <a:ea typeface="Calibri"/>
                      </a:endParaRPr>
                    </a:p>
                  </a:txBody>
                  <a:tcPr marL="68580" marR="68580" marT="0" marB="0"/>
                </a:tc>
                <a:tc>
                  <a:txBody>
                    <a:bodyPr/>
                    <a:lstStyle/>
                    <a:p>
                      <a:pPr algn="ctr">
                        <a:spcBef>
                          <a:spcPts val="300"/>
                        </a:spcBef>
                        <a:spcAft>
                          <a:spcPts val="300"/>
                        </a:spcAft>
                      </a:pPr>
                      <a:r>
                        <a:rPr lang="en-GB" sz="1200" dirty="0">
                          <a:effectLst/>
                        </a:rPr>
                        <a:t>Up coordinate</a:t>
                      </a:r>
                      <a:endParaRPr lang="en-GB" sz="1200" dirty="0">
                        <a:effectLst/>
                        <a:latin typeface="Arial"/>
                        <a:ea typeface="Calibri"/>
                      </a:endParaRPr>
                    </a:p>
                  </a:txBody>
                  <a:tcPr marL="68580" marR="68580" marT="0" marB="0"/>
                </a:tc>
                <a:tc>
                  <a:txBody>
                    <a:bodyPr/>
                    <a:lstStyle/>
                    <a:p>
                      <a:pPr algn="ctr">
                        <a:spcBef>
                          <a:spcPts val="300"/>
                        </a:spcBef>
                        <a:spcAft>
                          <a:spcPts val="300"/>
                        </a:spcAft>
                      </a:pPr>
                      <a:r>
                        <a:rPr lang="en-GB" sz="1200" dirty="0">
                          <a:effectLst/>
                        </a:rPr>
                        <a:t> </a:t>
                      </a:r>
                      <a:endParaRPr lang="en-GB" sz="1200" dirty="0">
                        <a:effectLst/>
                        <a:latin typeface="Arial"/>
                        <a:ea typeface="Calibri"/>
                      </a:endParaRPr>
                    </a:p>
                  </a:txBody>
                  <a:tcPr marL="68580" marR="68580" marT="0" marB="0">
                    <a:noFill/>
                  </a:tcPr>
                </a:tc>
                <a:tc>
                  <a:txBody>
                    <a:bodyPr/>
                    <a:lstStyle/>
                    <a:p>
                      <a:pPr algn="ctr">
                        <a:spcBef>
                          <a:spcPts val="300"/>
                        </a:spcBef>
                        <a:spcAft>
                          <a:spcPts val="300"/>
                        </a:spcAft>
                      </a:pPr>
                      <a:r>
                        <a:rPr lang="en-GB" sz="1200" dirty="0">
                          <a:effectLst/>
                        </a:rPr>
                        <a:t>Star number</a:t>
                      </a:r>
                      <a:endParaRPr lang="en-GB" sz="1200" dirty="0">
                        <a:effectLst/>
                        <a:latin typeface="Arial"/>
                        <a:ea typeface="Calibri"/>
                      </a:endParaRPr>
                    </a:p>
                  </a:txBody>
                  <a:tcPr marL="68580" marR="68580" marT="0" marB="0"/>
                </a:tc>
                <a:tc>
                  <a:txBody>
                    <a:bodyPr/>
                    <a:lstStyle/>
                    <a:p>
                      <a:pPr algn="ctr">
                        <a:spcBef>
                          <a:spcPts val="300"/>
                        </a:spcBef>
                        <a:spcAft>
                          <a:spcPts val="300"/>
                        </a:spcAft>
                      </a:pPr>
                      <a:r>
                        <a:rPr lang="en-GB" sz="1200" dirty="0">
                          <a:effectLst/>
                        </a:rPr>
                        <a:t>Across coordinate</a:t>
                      </a:r>
                      <a:endParaRPr lang="en-GB" sz="1200" dirty="0">
                        <a:effectLst/>
                        <a:latin typeface="Arial"/>
                        <a:ea typeface="Calibri"/>
                      </a:endParaRPr>
                    </a:p>
                  </a:txBody>
                  <a:tcPr marL="68580" marR="68580" marT="0" marB="0"/>
                </a:tc>
                <a:tc>
                  <a:txBody>
                    <a:bodyPr/>
                    <a:lstStyle/>
                    <a:p>
                      <a:pPr algn="ctr">
                        <a:spcBef>
                          <a:spcPts val="300"/>
                        </a:spcBef>
                        <a:spcAft>
                          <a:spcPts val="300"/>
                        </a:spcAft>
                      </a:pPr>
                      <a:r>
                        <a:rPr lang="en-GB" sz="1200" dirty="0">
                          <a:effectLst/>
                        </a:rPr>
                        <a:t>Up coordinate</a:t>
                      </a:r>
                      <a:endParaRPr lang="en-GB" sz="1200" dirty="0">
                        <a:effectLst/>
                        <a:latin typeface="Arial"/>
                        <a:ea typeface="Calibri"/>
                      </a:endParaRPr>
                    </a:p>
                  </a:txBody>
                  <a:tcPr marL="68580" marR="68580" marT="0" marB="0"/>
                </a:tc>
                <a:extLst>
                  <a:ext uri="{0D108BD9-81ED-4DB2-BD59-A6C34878D82A}">
                    <a16:rowId xmlns:a16="http://schemas.microsoft.com/office/drawing/2014/main" val="10000"/>
                  </a:ext>
                </a:extLst>
              </a:tr>
              <a:tr h="372041">
                <a:tc>
                  <a:txBody>
                    <a:bodyPr/>
                    <a:lstStyle/>
                    <a:p>
                      <a:pPr algn="ctr">
                        <a:spcBef>
                          <a:spcPts val="300"/>
                        </a:spcBef>
                        <a:spcAft>
                          <a:spcPts val="300"/>
                        </a:spcAft>
                      </a:pPr>
                      <a:r>
                        <a:rPr lang="en-GB" sz="1200" dirty="0">
                          <a:effectLst/>
                        </a:rPr>
                        <a:t>1</a:t>
                      </a:r>
                      <a:endParaRPr lang="en-GB" sz="1200" dirty="0">
                        <a:effectLst/>
                        <a:latin typeface="Arial"/>
                        <a:ea typeface="Calibri"/>
                      </a:endParaRPr>
                    </a:p>
                  </a:txBody>
                  <a:tcPr marL="68580" marR="68580" marT="0" marB="0"/>
                </a:tc>
                <a:tc>
                  <a:txBody>
                    <a:bodyPr/>
                    <a:lstStyle/>
                    <a:p>
                      <a:pPr algn="ctr">
                        <a:spcBef>
                          <a:spcPts val="300"/>
                        </a:spcBef>
                        <a:spcAft>
                          <a:spcPts val="300"/>
                        </a:spcAft>
                      </a:pPr>
                      <a:r>
                        <a:rPr lang="en-GB" sz="1200" dirty="0">
                          <a:effectLst/>
                        </a:rPr>
                        <a:t>22</a:t>
                      </a:r>
                      <a:endParaRPr lang="en-GB" sz="1200" dirty="0">
                        <a:effectLst/>
                        <a:latin typeface="Arial"/>
                        <a:ea typeface="Calibri"/>
                      </a:endParaRPr>
                    </a:p>
                  </a:txBody>
                  <a:tcPr marL="68580" marR="68580" marT="0" marB="0"/>
                </a:tc>
                <a:tc>
                  <a:txBody>
                    <a:bodyPr/>
                    <a:lstStyle/>
                    <a:p>
                      <a:pPr algn="ctr">
                        <a:spcBef>
                          <a:spcPts val="300"/>
                        </a:spcBef>
                        <a:spcAft>
                          <a:spcPts val="300"/>
                        </a:spcAft>
                      </a:pPr>
                      <a:r>
                        <a:rPr lang="en-GB" sz="1200" dirty="0">
                          <a:effectLst/>
                        </a:rPr>
                        <a:t>21</a:t>
                      </a:r>
                      <a:endParaRPr lang="en-GB" sz="1200" dirty="0">
                        <a:effectLst/>
                        <a:latin typeface="Arial"/>
                        <a:ea typeface="Calibri"/>
                      </a:endParaRPr>
                    </a:p>
                  </a:txBody>
                  <a:tcPr marL="68580" marR="68580" marT="0" marB="0"/>
                </a:tc>
                <a:tc>
                  <a:txBody>
                    <a:bodyPr/>
                    <a:lstStyle/>
                    <a:p>
                      <a:pPr algn="ctr">
                        <a:spcBef>
                          <a:spcPts val="300"/>
                        </a:spcBef>
                        <a:spcAft>
                          <a:spcPts val="300"/>
                        </a:spcAft>
                      </a:pPr>
                      <a:r>
                        <a:rPr lang="en-GB" sz="1200" dirty="0">
                          <a:effectLst/>
                        </a:rPr>
                        <a:t> </a:t>
                      </a:r>
                      <a:endParaRPr lang="en-GB" sz="1200" dirty="0">
                        <a:effectLst/>
                        <a:latin typeface="Arial"/>
                        <a:ea typeface="Calibri"/>
                      </a:endParaRPr>
                    </a:p>
                  </a:txBody>
                  <a:tcPr marL="68580" marR="68580" marT="0" marB="0">
                    <a:noFill/>
                  </a:tcPr>
                </a:tc>
                <a:tc>
                  <a:txBody>
                    <a:bodyPr/>
                    <a:lstStyle/>
                    <a:p>
                      <a:pPr algn="ctr">
                        <a:spcBef>
                          <a:spcPts val="300"/>
                        </a:spcBef>
                        <a:spcAft>
                          <a:spcPts val="300"/>
                        </a:spcAft>
                      </a:pPr>
                      <a:r>
                        <a:rPr lang="en-GB" sz="1200">
                          <a:effectLst/>
                        </a:rPr>
                        <a:t>5</a:t>
                      </a:r>
                      <a:endParaRPr lang="en-GB" sz="1200">
                        <a:effectLst/>
                        <a:latin typeface="Arial"/>
                        <a:ea typeface="Calibri"/>
                      </a:endParaRPr>
                    </a:p>
                  </a:txBody>
                  <a:tcPr marL="68580" marR="68580" marT="0" marB="0"/>
                </a:tc>
                <a:tc>
                  <a:txBody>
                    <a:bodyPr/>
                    <a:lstStyle/>
                    <a:p>
                      <a:pPr algn="ctr">
                        <a:spcBef>
                          <a:spcPts val="300"/>
                        </a:spcBef>
                        <a:spcAft>
                          <a:spcPts val="300"/>
                        </a:spcAft>
                      </a:pPr>
                      <a:r>
                        <a:rPr lang="en-GB" sz="1200">
                          <a:effectLst/>
                        </a:rPr>
                        <a:t>40</a:t>
                      </a:r>
                      <a:endParaRPr lang="en-GB" sz="1200">
                        <a:effectLst/>
                        <a:latin typeface="Arial"/>
                        <a:ea typeface="Calibri"/>
                      </a:endParaRPr>
                    </a:p>
                  </a:txBody>
                  <a:tcPr marL="68580" marR="68580" marT="0" marB="0"/>
                </a:tc>
                <a:tc>
                  <a:txBody>
                    <a:bodyPr/>
                    <a:lstStyle/>
                    <a:p>
                      <a:pPr algn="ctr">
                        <a:spcBef>
                          <a:spcPts val="300"/>
                        </a:spcBef>
                        <a:spcAft>
                          <a:spcPts val="300"/>
                        </a:spcAft>
                      </a:pPr>
                      <a:r>
                        <a:rPr lang="en-GB" sz="1200" dirty="0">
                          <a:effectLst/>
                        </a:rPr>
                        <a:t>56</a:t>
                      </a:r>
                      <a:endParaRPr lang="en-GB" sz="1200" dirty="0">
                        <a:effectLst/>
                        <a:latin typeface="Arial"/>
                        <a:ea typeface="Calibri"/>
                      </a:endParaRPr>
                    </a:p>
                  </a:txBody>
                  <a:tcPr marL="68580" marR="68580" marT="0" marB="0"/>
                </a:tc>
                <a:extLst>
                  <a:ext uri="{0D108BD9-81ED-4DB2-BD59-A6C34878D82A}">
                    <a16:rowId xmlns:a16="http://schemas.microsoft.com/office/drawing/2014/main" val="10001"/>
                  </a:ext>
                </a:extLst>
              </a:tr>
              <a:tr h="372041">
                <a:tc>
                  <a:txBody>
                    <a:bodyPr/>
                    <a:lstStyle/>
                    <a:p>
                      <a:pPr algn="ctr">
                        <a:spcBef>
                          <a:spcPts val="300"/>
                        </a:spcBef>
                        <a:spcAft>
                          <a:spcPts val="300"/>
                        </a:spcAft>
                      </a:pPr>
                      <a:r>
                        <a:rPr lang="en-GB" sz="1200">
                          <a:effectLst/>
                        </a:rPr>
                        <a:t>2</a:t>
                      </a:r>
                      <a:endParaRPr lang="en-GB" sz="1200">
                        <a:effectLst/>
                        <a:latin typeface="Arial"/>
                        <a:ea typeface="Calibri"/>
                      </a:endParaRPr>
                    </a:p>
                  </a:txBody>
                  <a:tcPr marL="68580" marR="68580" marT="0" marB="0"/>
                </a:tc>
                <a:tc>
                  <a:txBody>
                    <a:bodyPr/>
                    <a:lstStyle/>
                    <a:p>
                      <a:pPr algn="ctr">
                        <a:spcBef>
                          <a:spcPts val="300"/>
                        </a:spcBef>
                        <a:spcAft>
                          <a:spcPts val="300"/>
                        </a:spcAft>
                      </a:pPr>
                      <a:r>
                        <a:rPr lang="en-GB" sz="1200" dirty="0">
                          <a:effectLst/>
                          <a:latin typeface="+mn-lt"/>
                          <a:ea typeface="+mn-ea"/>
                        </a:rPr>
                        <a:t>28</a:t>
                      </a:r>
                      <a:endParaRPr lang="en-GB" sz="1200" dirty="0">
                        <a:effectLst/>
                        <a:latin typeface="Arial"/>
                        <a:ea typeface="Calibri"/>
                      </a:endParaRPr>
                    </a:p>
                  </a:txBody>
                  <a:tcPr marL="68580" marR="68580" marT="0" marB="0"/>
                </a:tc>
                <a:tc>
                  <a:txBody>
                    <a:bodyPr/>
                    <a:lstStyle/>
                    <a:p>
                      <a:pPr algn="ctr">
                        <a:spcBef>
                          <a:spcPts val="300"/>
                        </a:spcBef>
                        <a:spcAft>
                          <a:spcPts val="300"/>
                        </a:spcAft>
                      </a:pPr>
                      <a:r>
                        <a:rPr lang="en-GB" sz="1200" dirty="0">
                          <a:effectLst/>
                        </a:rPr>
                        <a:t>22</a:t>
                      </a:r>
                      <a:endParaRPr lang="en-GB" sz="1200" dirty="0">
                        <a:effectLst/>
                        <a:latin typeface="Arial"/>
                        <a:ea typeface="Calibri"/>
                      </a:endParaRPr>
                    </a:p>
                  </a:txBody>
                  <a:tcPr marL="68580" marR="68580" marT="0" marB="0"/>
                </a:tc>
                <a:tc>
                  <a:txBody>
                    <a:bodyPr/>
                    <a:lstStyle/>
                    <a:p>
                      <a:pPr algn="ctr">
                        <a:spcBef>
                          <a:spcPts val="300"/>
                        </a:spcBef>
                        <a:spcAft>
                          <a:spcPts val="300"/>
                        </a:spcAft>
                      </a:pPr>
                      <a:r>
                        <a:rPr lang="en-GB" sz="1200" dirty="0">
                          <a:effectLst/>
                        </a:rPr>
                        <a:t> </a:t>
                      </a:r>
                      <a:endParaRPr lang="en-GB" sz="1200" dirty="0">
                        <a:effectLst/>
                        <a:latin typeface="Arial"/>
                        <a:ea typeface="Calibri"/>
                      </a:endParaRPr>
                    </a:p>
                  </a:txBody>
                  <a:tcPr marL="68580" marR="68580" marT="0" marB="0">
                    <a:noFill/>
                  </a:tcPr>
                </a:tc>
                <a:tc>
                  <a:txBody>
                    <a:bodyPr/>
                    <a:lstStyle/>
                    <a:p>
                      <a:pPr algn="ctr">
                        <a:spcBef>
                          <a:spcPts val="300"/>
                        </a:spcBef>
                        <a:spcAft>
                          <a:spcPts val="300"/>
                        </a:spcAft>
                      </a:pPr>
                      <a:r>
                        <a:rPr lang="en-GB" sz="1200">
                          <a:effectLst/>
                        </a:rPr>
                        <a:t>6</a:t>
                      </a:r>
                      <a:endParaRPr lang="en-GB" sz="1200">
                        <a:effectLst/>
                        <a:latin typeface="Arial"/>
                        <a:ea typeface="Calibri"/>
                      </a:endParaRPr>
                    </a:p>
                  </a:txBody>
                  <a:tcPr marL="68580" marR="68580" marT="0" marB="0"/>
                </a:tc>
                <a:tc>
                  <a:txBody>
                    <a:bodyPr/>
                    <a:lstStyle/>
                    <a:p>
                      <a:pPr algn="ctr">
                        <a:spcBef>
                          <a:spcPts val="300"/>
                        </a:spcBef>
                        <a:spcAft>
                          <a:spcPts val="300"/>
                        </a:spcAft>
                      </a:pPr>
                      <a:r>
                        <a:rPr lang="en-GB" sz="1200" dirty="0">
                          <a:effectLst/>
                        </a:rPr>
                        <a:t>59</a:t>
                      </a:r>
                      <a:endParaRPr lang="en-GB" sz="1200" dirty="0">
                        <a:effectLst/>
                        <a:latin typeface="Arial"/>
                        <a:ea typeface="Calibri"/>
                      </a:endParaRPr>
                    </a:p>
                  </a:txBody>
                  <a:tcPr marL="68580" marR="68580" marT="0" marB="0"/>
                </a:tc>
                <a:tc>
                  <a:txBody>
                    <a:bodyPr/>
                    <a:lstStyle/>
                    <a:p>
                      <a:pPr algn="ctr">
                        <a:spcBef>
                          <a:spcPts val="300"/>
                        </a:spcBef>
                        <a:spcAft>
                          <a:spcPts val="300"/>
                        </a:spcAft>
                      </a:pPr>
                      <a:r>
                        <a:rPr lang="en-GB" sz="1200" dirty="0">
                          <a:effectLst/>
                        </a:rPr>
                        <a:t>42</a:t>
                      </a:r>
                      <a:endParaRPr lang="en-GB" sz="1200" dirty="0">
                        <a:effectLst/>
                        <a:latin typeface="Arial"/>
                        <a:ea typeface="Calibri"/>
                      </a:endParaRPr>
                    </a:p>
                  </a:txBody>
                  <a:tcPr marL="68580" marR="68580" marT="0" marB="0"/>
                </a:tc>
                <a:extLst>
                  <a:ext uri="{0D108BD9-81ED-4DB2-BD59-A6C34878D82A}">
                    <a16:rowId xmlns:a16="http://schemas.microsoft.com/office/drawing/2014/main" val="10002"/>
                  </a:ext>
                </a:extLst>
              </a:tr>
              <a:tr h="372041">
                <a:tc>
                  <a:txBody>
                    <a:bodyPr/>
                    <a:lstStyle/>
                    <a:p>
                      <a:pPr algn="ctr">
                        <a:spcBef>
                          <a:spcPts val="300"/>
                        </a:spcBef>
                        <a:spcAft>
                          <a:spcPts val="300"/>
                        </a:spcAft>
                      </a:pPr>
                      <a:r>
                        <a:rPr lang="en-GB" sz="1200">
                          <a:effectLst/>
                        </a:rPr>
                        <a:t>3</a:t>
                      </a:r>
                      <a:endParaRPr lang="en-GB" sz="1200">
                        <a:effectLst/>
                        <a:latin typeface="Arial"/>
                        <a:ea typeface="Calibri"/>
                      </a:endParaRPr>
                    </a:p>
                  </a:txBody>
                  <a:tcPr marL="68580" marR="68580" marT="0" marB="0"/>
                </a:tc>
                <a:tc>
                  <a:txBody>
                    <a:bodyPr/>
                    <a:lstStyle/>
                    <a:p>
                      <a:pPr algn="ctr">
                        <a:spcBef>
                          <a:spcPts val="300"/>
                        </a:spcBef>
                        <a:spcAft>
                          <a:spcPts val="300"/>
                        </a:spcAft>
                      </a:pPr>
                      <a:r>
                        <a:rPr lang="en-GB" sz="1200" dirty="0">
                          <a:effectLst/>
                        </a:rPr>
                        <a:t>27</a:t>
                      </a:r>
                      <a:endParaRPr lang="en-GB" sz="1200" dirty="0">
                        <a:effectLst/>
                        <a:latin typeface="Arial"/>
                        <a:ea typeface="Calibri"/>
                      </a:endParaRPr>
                    </a:p>
                  </a:txBody>
                  <a:tcPr marL="68580" marR="68580" marT="0" marB="0"/>
                </a:tc>
                <a:tc>
                  <a:txBody>
                    <a:bodyPr/>
                    <a:lstStyle/>
                    <a:p>
                      <a:pPr algn="ctr">
                        <a:spcBef>
                          <a:spcPts val="300"/>
                        </a:spcBef>
                        <a:spcAft>
                          <a:spcPts val="300"/>
                        </a:spcAft>
                      </a:pPr>
                      <a:r>
                        <a:rPr lang="en-GB" sz="1200" dirty="0">
                          <a:effectLst/>
                          <a:latin typeface="+mn-lt"/>
                          <a:ea typeface="+mn-ea"/>
                        </a:rPr>
                        <a:t>36</a:t>
                      </a:r>
                      <a:endParaRPr lang="en-GB" sz="1200" dirty="0">
                        <a:effectLst/>
                        <a:latin typeface="Arial"/>
                        <a:ea typeface="Calibri"/>
                      </a:endParaRPr>
                    </a:p>
                  </a:txBody>
                  <a:tcPr marL="68580" marR="68580" marT="0" marB="0"/>
                </a:tc>
                <a:tc>
                  <a:txBody>
                    <a:bodyPr/>
                    <a:lstStyle/>
                    <a:p>
                      <a:pPr algn="ctr">
                        <a:spcBef>
                          <a:spcPts val="300"/>
                        </a:spcBef>
                        <a:spcAft>
                          <a:spcPts val="300"/>
                        </a:spcAft>
                      </a:pPr>
                      <a:r>
                        <a:rPr lang="en-GB" sz="1200" dirty="0">
                          <a:effectLst/>
                        </a:rPr>
                        <a:t> </a:t>
                      </a:r>
                      <a:endParaRPr lang="en-GB" sz="1200" dirty="0">
                        <a:effectLst/>
                        <a:latin typeface="Arial"/>
                        <a:ea typeface="Calibri"/>
                      </a:endParaRPr>
                    </a:p>
                  </a:txBody>
                  <a:tcPr marL="68580" marR="68580" marT="0" marB="0">
                    <a:noFill/>
                  </a:tcPr>
                </a:tc>
                <a:tc>
                  <a:txBody>
                    <a:bodyPr/>
                    <a:lstStyle/>
                    <a:p>
                      <a:pPr algn="ctr">
                        <a:spcBef>
                          <a:spcPts val="300"/>
                        </a:spcBef>
                        <a:spcAft>
                          <a:spcPts val="300"/>
                        </a:spcAft>
                      </a:pPr>
                      <a:r>
                        <a:rPr lang="en-GB" sz="1200" dirty="0">
                          <a:effectLst/>
                        </a:rPr>
                        <a:t>7</a:t>
                      </a:r>
                      <a:endParaRPr lang="en-GB" sz="1200" dirty="0">
                        <a:effectLst/>
                        <a:latin typeface="Arial"/>
                        <a:ea typeface="Calibri"/>
                      </a:endParaRPr>
                    </a:p>
                  </a:txBody>
                  <a:tcPr marL="68580" marR="68580" marT="0" marB="0"/>
                </a:tc>
                <a:tc>
                  <a:txBody>
                    <a:bodyPr/>
                    <a:lstStyle/>
                    <a:p>
                      <a:pPr algn="ctr">
                        <a:spcBef>
                          <a:spcPts val="300"/>
                        </a:spcBef>
                        <a:spcAft>
                          <a:spcPts val="300"/>
                        </a:spcAft>
                      </a:pPr>
                      <a:r>
                        <a:rPr lang="en-GB" sz="1200" dirty="0">
                          <a:effectLst/>
                        </a:rPr>
                        <a:t>52</a:t>
                      </a:r>
                      <a:endParaRPr lang="en-GB" sz="1200" dirty="0">
                        <a:effectLst/>
                        <a:latin typeface="Arial"/>
                        <a:ea typeface="Calibri"/>
                      </a:endParaRPr>
                    </a:p>
                  </a:txBody>
                  <a:tcPr marL="68580" marR="68580" marT="0" marB="0"/>
                </a:tc>
                <a:tc>
                  <a:txBody>
                    <a:bodyPr/>
                    <a:lstStyle/>
                    <a:p>
                      <a:pPr algn="ctr">
                        <a:spcBef>
                          <a:spcPts val="300"/>
                        </a:spcBef>
                        <a:spcAft>
                          <a:spcPts val="300"/>
                        </a:spcAft>
                      </a:pPr>
                      <a:r>
                        <a:rPr lang="en-GB" sz="1200" dirty="0">
                          <a:effectLst/>
                        </a:rPr>
                        <a:t>24</a:t>
                      </a:r>
                      <a:endParaRPr lang="en-GB" sz="1200" dirty="0">
                        <a:effectLst/>
                        <a:latin typeface="Arial"/>
                        <a:ea typeface="Calibri"/>
                      </a:endParaRPr>
                    </a:p>
                  </a:txBody>
                  <a:tcPr marL="68580" marR="68580" marT="0" marB="0"/>
                </a:tc>
                <a:extLst>
                  <a:ext uri="{0D108BD9-81ED-4DB2-BD59-A6C34878D82A}">
                    <a16:rowId xmlns:a16="http://schemas.microsoft.com/office/drawing/2014/main" val="10003"/>
                  </a:ext>
                </a:extLst>
              </a:tr>
              <a:tr h="372041">
                <a:tc>
                  <a:txBody>
                    <a:bodyPr/>
                    <a:lstStyle/>
                    <a:p>
                      <a:pPr algn="ctr">
                        <a:spcBef>
                          <a:spcPts val="300"/>
                        </a:spcBef>
                        <a:spcAft>
                          <a:spcPts val="300"/>
                        </a:spcAft>
                      </a:pPr>
                      <a:r>
                        <a:rPr lang="en-GB" sz="1200">
                          <a:effectLst/>
                        </a:rPr>
                        <a:t>4</a:t>
                      </a:r>
                      <a:endParaRPr lang="en-GB" sz="1200">
                        <a:effectLst/>
                        <a:latin typeface="Arial"/>
                        <a:ea typeface="Calibri"/>
                      </a:endParaRPr>
                    </a:p>
                  </a:txBody>
                  <a:tcPr marL="68580" marR="68580" marT="0" marB="0"/>
                </a:tc>
                <a:tc>
                  <a:txBody>
                    <a:bodyPr/>
                    <a:lstStyle/>
                    <a:p>
                      <a:pPr algn="ctr">
                        <a:spcBef>
                          <a:spcPts val="300"/>
                        </a:spcBef>
                        <a:spcAft>
                          <a:spcPts val="300"/>
                        </a:spcAft>
                      </a:pPr>
                      <a:r>
                        <a:rPr lang="en-GB" sz="1200" dirty="0">
                          <a:effectLst/>
                        </a:rPr>
                        <a:t>23</a:t>
                      </a:r>
                      <a:endParaRPr lang="en-GB" sz="1200" dirty="0">
                        <a:effectLst/>
                        <a:latin typeface="Arial"/>
                        <a:ea typeface="Calibri"/>
                      </a:endParaRPr>
                    </a:p>
                  </a:txBody>
                  <a:tcPr marL="68580" marR="68580" marT="0" marB="0"/>
                </a:tc>
                <a:tc>
                  <a:txBody>
                    <a:bodyPr/>
                    <a:lstStyle/>
                    <a:p>
                      <a:pPr algn="ctr">
                        <a:spcBef>
                          <a:spcPts val="300"/>
                        </a:spcBef>
                        <a:spcAft>
                          <a:spcPts val="300"/>
                        </a:spcAft>
                      </a:pPr>
                      <a:r>
                        <a:rPr lang="en-GB" sz="1200" dirty="0">
                          <a:effectLst/>
                        </a:rPr>
                        <a:t>50</a:t>
                      </a:r>
                      <a:endParaRPr lang="en-GB" sz="1200" dirty="0">
                        <a:effectLst/>
                        <a:latin typeface="Arial"/>
                        <a:ea typeface="Calibri"/>
                      </a:endParaRPr>
                    </a:p>
                  </a:txBody>
                  <a:tcPr marL="68580" marR="68580" marT="0" marB="0"/>
                </a:tc>
                <a:tc>
                  <a:txBody>
                    <a:bodyPr/>
                    <a:lstStyle/>
                    <a:p>
                      <a:pPr algn="ctr">
                        <a:spcBef>
                          <a:spcPts val="300"/>
                        </a:spcBef>
                        <a:spcAft>
                          <a:spcPts val="300"/>
                        </a:spcAft>
                      </a:pPr>
                      <a:r>
                        <a:rPr lang="en-GB" sz="1200" dirty="0">
                          <a:effectLst/>
                        </a:rPr>
                        <a:t> </a:t>
                      </a:r>
                      <a:endParaRPr lang="en-GB" sz="1200" dirty="0">
                        <a:effectLst/>
                        <a:latin typeface="Arial"/>
                        <a:ea typeface="Calibri"/>
                      </a:endParaRPr>
                    </a:p>
                  </a:txBody>
                  <a:tcPr marL="68580" marR="68580" marT="0" marB="0">
                    <a:noFill/>
                  </a:tcPr>
                </a:tc>
                <a:tc>
                  <a:txBody>
                    <a:bodyPr/>
                    <a:lstStyle/>
                    <a:p>
                      <a:pPr algn="ctr">
                        <a:spcBef>
                          <a:spcPts val="300"/>
                        </a:spcBef>
                        <a:spcAft>
                          <a:spcPts val="300"/>
                        </a:spcAft>
                      </a:pPr>
                      <a:r>
                        <a:rPr lang="en-GB" sz="1200" dirty="0">
                          <a:effectLst/>
                        </a:rPr>
                        <a:t>8</a:t>
                      </a:r>
                      <a:endParaRPr lang="en-GB" sz="1200" dirty="0">
                        <a:effectLst/>
                        <a:latin typeface="Arial"/>
                        <a:ea typeface="Calibri"/>
                      </a:endParaRPr>
                    </a:p>
                  </a:txBody>
                  <a:tcPr marL="68580" marR="68580" marT="0" marB="0"/>
                </a:tc>
                <a:tc>
                  <a:txBody>
                    <a:bodyPr/>
                    <a:lstStyle/>
                    <a:p>
                      <a:pPr algn="ctr">
                        <a:spcBef>
                          <a:spcPts val="300"/>
                        </a:spcBef>
                        <a:spcAft>
                          <a:spcPts val="300"/>
                        </a:spcAft>
                      </a:pPr>
                      <a:r>
                        <a:rPr lang="en-GB" sz="1200" dirty="0">
                          <a:effectLst/>
                        </a:rPr>
                        <a:t>57</a:t>
                      </a:r>
                      <a:endParaRPr lang="en-GB" sz="1200" dirty="0">
                        <a:effectLst/>
                        <a:latin typeface="Arial"/>
                        <a:ea typeface="Calibri"/>
                      </a:endParaRPr>
                    </a:p>
                  </a:txBody>
                  <a:tcPr marL="68580" marR="68580" marT="0" marB="0"/>
                </a:tc>
                <a:tc>
                  <a:txBody>
                    <a:bodyPr/>
                    <a:lstStyle/>
                    <a:p>
                      <a:pPr algn="ctr">
                        <a:spcBef>
                          <a:spcPts val="300"/>
                        </a:spcBef>
                        <a:spcAft>
                          <a:spcPts val="300"/>
                        </a:spcAft>
                      </a:pPr>
                      <a:r>
                        <a:rPr lang="en-GB" sz="1200" dirty="0">
                          <a:effectLst/>
                        </a:rPr>
                        <a:t>18</a:t>
                      </a:r>
                      <a:endParaRPr lang="en-GB" sz="1200" dirty="0">
                        <a:effectLst/>
                        <a:latin typeface="Arial"/>
                        <a:ea typeface="Calibri"/>
                      </a:endParaRPr>
                    </a:p>
                  </a:txBody>
                  <a:tcPr marL="68580" marR="68580" marT="0" marB="0"/>
                </a:tc>
                <a:extLst>
                  <a:ext uri="{0D108BD9-81ED-4DB2-BD59-A6C34878D82A}">
                    <a16:rowId xmlns:a16="http://schemas.microsoft.com/office/drawing/2014/main" val="10004"/>
                  </a:ext>
                </a:extLst>
              </a:tr>
            </a:tbl>
          </a:graphicData>
        </a:graphic>
      </p:graphicFrame>
      <p:sp>
        <p:nvSpPr>
          <p:cNvPr id="12" name="Right Arrow 11"/>
          <p:cNvSpPr/>
          <p:nvPr/>
        </p:nvSpPr>
        <p:spPr>
          <a:xfrm>
            <a:off x="3397250" y="11077575"/>
            <a:ext cx="498475" cy="142875"/>
          </a:xfrm>
          <a:prstGeom prst="rightArrow">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3" name="Up Arrow 12"/>
          <p:cNvSpPr/>
          <p:nvPr/>
        </p:nvSpPr>
        <p:spPr>
          <a:xfrm>
            <a:off x="5018088" y="10702925"/>
            <a:ext cx="177800" cy="457200"/>
          </a:xfrm>
          <a:prstGeom prst="upArrow">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4" name="Right Arrow 13"/>
          <p:cNvSpPr/>
          <p:nvPr/>
        </p:nvSpPr>
        <p:spPr>
          <a:xfrm>
            <a:off x="6324600" y="11077575"/>
            <a:ext cx="500063" cy="142875"/>
          </a:xfrm>
          <a:prstGeom prst="rightArrow">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5" name="Up Arrow 14"/>
          <p:cNvSpPr/>
          <p:nvPr/>
        </p:nvSpPr>
        <p:spPr>
          <a:xfrm>
            <a:off x="7967663" y="10702925"/>
            <a:ext cx="177800" cy="457200"/>
          </a:xfrm>
          <a:prstGeom prst="upArrow">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1673810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Orion</a:t>
            </a:r>
          </a:p>
        </p:txBody>
      </p:sp>
      <p:pic>
        <p:nvPicPr>
          <p:cNvPr id="5" name="Picture 4"/>
          <p:cNvPicPr/>
          <p:nvPr/>
        </p:nvPicPr>
        <p:blipFill>
          <a:blip r:embed="rId3"/>
          <a:stretch>
            <a:fillRect/>
          </a:stretch>
        </p:blipFill>
        <p:spPr>
          <a:xfrm>
            <a:off x="1835696" y="1556792"/>
            <a:ext cx="4826635" cy="4772025"/>
          </a:xfrm>
          <a:prstGeom prst="rect">
            <a:avLst/>
          </a:prstGeom>
        </p:spPr>
      </p:pic>
    </p:spTree>
    <p:extLst>
      <p:ext uri="{BB962C8B-B14F-4D97-AF65-F5344CB8AC3E}">
        <p14:creationId xmlns:p14="http://schemas.microsoft.com/office/powerpoint/2010/main" val="4258469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Libra</a:t>
            </a: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1763688" y="1556792"/>
            <a:ext cx="4898548" cy="4655219"/>
          </a:xfrm>
          <a:prstGeom prst="rect">
            <a:avLst/>
          </a:prstGeom>
        </p:spPr>
      </p:pic>
    </p:spTree>
    <p:extLst>
      <p:ext uri="{BB962C8B-B14F-4D97-AF65-F5344CB8AC3E}">
        <p14:creationId xmlns:p14="http://schemas.microsoft.com/office/powerpoint/2010/main" val="862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err="1" smtClean="0"/>
              <a:t>Autres</a:t>
            </a:r>
            <a:r>
              <a:rPr lang="en-GB" dirty="0" smtClean="0"/>
              <a:t> </a:t>
            </a:r>
            <a:r>
              <a:rPr lang="en-GB" dirty="0"/>
              <a:t>constellations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260573"/>
            <a:ext cx="6552728" cy="4423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23528" y="5683665"/>
            <a:ext cx="1465851" cy="369332"/>
          </a:xfrm>
          <a:prstGeom prst="rect">
            <a:avLst/>
          </a:prstGeom>
        </p:spPr>
        <p:txBody>
          <a:bodyPr wrap="none">
            <a:spAutoFit/>
          </a:bodyPr>
          <a:lstStyle/>
          <a:p>
            <a:r>
              <a:rPr lang="en-GB" i="1" dirty="0"/>
              <a:t>Credits: NASA</a:t>
            </a:r>
          </a:p>
        </p:txBody>
      </p:sp>
    </p:spTree>
    <p:extLst>
      <p:ext uri="{BB962C8B-B14F-4D97-AF65-F5344CB8AC3E}">
        <p14:creationId xmlns:p14="http://schemas.microsoft.com/office/powerpoint/2010/main" val="528644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Le </a:t>
            </a:r>
            <a:r>
              <a:rPr lang="en-GB" dirty="0" err="1"/>
              <a:t>ciel</a:t>
            </a:r>
            <a:r>
              <a:rPr lang="en-GB" dirty="0"/>
              <a:t> nocturne</a:t>
            </a:r>
            <a:endParaRPr lang="en-GB"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39846" y="1600200"/>
            <a:ext cx="6264308" cy="4525963"/>
          </a:xfrm>
        </p:spPr>
      </p:pic>
    </p:spTree>
    <p:extLst>
      <p:ext uri="{BB962C8B-B14F-4D97-AF65-F5344CB8AC3E}">
        <p14:creationId xmlns:p14="http://schemas.microsoft.com/office/powerpoint/2010/main" val="2990381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err="1" smtClean="0"/>
              <a:t>Une</a:t>
            </a:r>
            <a:r>
              <a:rPr lang="en-GB" dirty="0" smtClean="0"/>
              <a:t> constellation </a:t>
            </a:r>
            <a:r>
              <a:rPr lang="en-GB" dirty="0" err="1" smtClean="0"/>
              <a:t>d’étoiles</a:t>
            </a:r>
            <a:endParaRPr lang="en-GB" dirty="0"/>
          </a:p>
        </p:txBody>
      </p:sp>
      <p:pic>
        <p:nvPicPr>
          <p:cNvPr id="1026" name="Picture 2" descr="A group of stars with a line traced through them to form the Big Dipp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9792" y="1484784"/>
            <a:ext cx="3774008" cy="4516436"/>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1115616" y="6309320"/>
            <a:ext cx="5423344" cy="369332"/>
          </a:xfrm>
          <a:prstGeom prst="rect">
            <a:avLst/>
          </a:prstGeom>
          <a:noFill/>
        </p:spPr>
        <p:txBody>
          <a:bodyPr wrap="none" rtlCol="0">
            <a:spAutoFit/>
          </a:bodyPr>
          <a:lstStyle/>
          <a:p>
            <a:r>
              <a:rPr lang="fr-FR" dirty="0" smtClean="0"/>
              <a:t>Crédit </a:t>
            </a:r>
            <a:r>
              <a:rPr lang="fr-FR" dirty="0"/>
              <a:t>: NASA/Donald R. </a:t>
            </a:r>
            <a:r>
              <a:rPr lang="fr-FR" dirty="0" err="1"/>
              <a:t>Pettit</a:t>
            </a:r>
            <a:r>
              <a:rPr lang="fr-FR" dirty="0"/>
              <a:t> (Voir NASA </a:t>
            </a:r>
            <a:r>
              <a:rPr lang="fr-FR" dirty="0" err="1"/>
              <a:t>Space</a:t>
            </a:r>
            <a:r>
              <a:rPr lang="fr-FR" dirty="0"/>
              <a:t> Place</a:t>
            </a:r>
            <a:r>
              <a:rPr lang="fr-FR" dirty="0" smtClean="0"/>
              <a:t>)</a:t>
            </a:r>
            <a:endParaRPr lang="en-GB" dirty="0"/>
          </a:p>
        </p:txBody>
      </p:sp>
    </p:spTree>
    <p:extLst>
      <p:ext uri="{BB962C8B-B14F-4D97-AF65-F5344CB8AC3E}">
        <p14:creationId xmlns:p14="http://schemas.microsoft.com/office/powerpoint/2010/main" val="3801163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La </a:t>
            </a:r>
            <a:r>
              <a:rPr lang="en-GB" dirty="0" err="1" smtClean="0"/>
              <a:t>Voie</a:t>
            </a:r>
            <a:r>
              <a:rPr lang="en-GB" dirty="0" smtClean="0"/>
              <a:t> </a:t>
            </a:r>
            <a:r>
              <a:rPr lang="en-GB" dirty="0" err="1" smtClean="0"/>
              <a:t>lactée</a:t>
            </a:r>
            <a:endParaRPr lang="en-GB"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1268760"/>
            <a:ext cx="4963988" cy="4963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1667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 </a:t>
            </a:r>
            <a:r>
              <a:rPr lang="en-GB" dirty="0" err="1" smtClean="0"/>
              <a:t>Voie</a:t>
            </a:r>
            <a:r>
              <a:rPr lang="en-GB" dirty="0" smtClean="0"/>
              <a:t> </a:t>
            </a:r>
            <a:r>
              <a:rPr lang="en-GB" dirty="0" err="1" smtClean="0"/>
              <a:t>lactée</a:t>
            </a:r>
            <a:endParaRPr lang="en-GB" dirty="0"/>
          </a:p>
        </p:txBody>
      </p:sp>
      <p:pic>
        <p:nvPicPr>
          <p:cNvPr id="2050" name="Picture 2" descr="C:\Users\Compaq User\Documents\EUCLID primary resource\milky-way-over-mitten-park.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9337" y="1553714"/>
            <a:ext cx="6553200" cy="39243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691680" y="5733256"/>
            <a:ext cx="4572000" cy="646331"/>
          </a:xfrm>
          <a:prstGeom prst="rect">
            <a:avLst/>
          </a:prstGeom>
        </p:spPr>
        <p:txBody>
          <a:bodyPr>
            <a:spAutoFit/>
          </a:bodyPr>
          <a:lstStyle/>
          <a:p>
            <a:r>
              <a:rPr lang="en-GB" i="1" dirty="0"/>
              <a:t>The Milky Way galaxy fills the night sky in this photo. Credit: NPS/Dan </a:t>
            </a:r>
            <a:r>
              <a:rPr lang="en-GB" i="1" dirty="0" err="1"/>
              <a:t>Duriscoe</a:t>
            </a:r>
            <a:endParaRPr lang="en-GB" dirty="0"/>
          </a:p>
        </p:txBody>
      </p:sp>
    </p:spTree>
    <p:extLst>
      <p:ext uri="{BB962C8B-B14F-4D97-AF65-F5344CB8AC3E}">
        <p14:creationId xmlns:p14="http://schemas.microsoft.com/office/powerpoint/2010/main" val="2591706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178696" cy="2146250"/>
          </a:xfrm>
        </p:spPr>
        <p:txBody>
          <a:bodyPr>
            <a:noAutofit/>
          </a:bodyPr>
          <a:lstStyle/>
          <a:p>
            <a:pPr algn="l"/>
            <a:r>
              <a:rPr lang="fr-FR" dirty="0"/>
              <a:t>Des motifs </a:t>
            </a:r>
            <a:r>
              <a:rPr lang="fr-FR" dirty="0" smtClean="0"/>
              <a:t>d’étoiles</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692696"/>
            <a:ext cx="3671887" cy="531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8371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868" t="10137" r="30781" b="7792"/>
          <a:stretch/>
        </p:blipFill>
        <p:spPr bwMode="auto">
          <a:xfrm>
            <a:off x="3883059" y="334841"/>
            <a:ext cx="4617720" cy="6025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3178696" cy="1143000"/>
          </a:xfrm>
        </p:spPr>
        <p:txBody>
          <a:bodyPr>
            <a:noAutofit/>
          </a:bodyPr>
          <a:lstStyle/>
          <a:p>
            <a:pPr algn="l"/>
            <a:r>
              <a:rPr lang="fr-FR" dirty="0"/>
              <a:t>Des motifs d’étoiles</a:t>
            </a:r>
            <a:endParaRPr lang="en-GB"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692696"/>
            <a:ext cx="3671887" cy="531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27584" y="3586720"/>
            <a:ext cx="1859805" cy="369332"/>
          </a:xfrm>
          <a:prstGeom prst="rect">
            <a:avLst/>
          </a:prstGeom>
          <a:noFill/>
        </p:spPr>
        <p:txBody>
          <a:bodyPr wrap="none" rtlCol="0">
            <a:spAutoFit/>
          </a:bodyPr>
          <a:lstStyle/>
          <a:p>
            <a:r>
              <a:rPr lang="en-GB" dirty="0"/>
              <a:t>Orion </a:t>
            </a:r>
            <a:r>
              <a:rPr lang="en-GB" dirty="0" smtClean="0"/>
              <a:t>Le chasseur</a:t>
            </a:r>
            <a:endParaRPr lang="en-GB" dirty="0"/>
          </a:p>
        </p:txBody>
      </p:sp>
    </p:spTree>
    <p:extLst>
      <p:ext uri="{BB962C8B-B14F-4D97-AF65-F5344CB8AC3E}">
        <p14:creationId xmlns:p14="http://schemas.microsoft.com/office/powerpoint/2010/main" val="337499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178696" cy="1143000"/>
          </a:xfrm>
        </p:spPr>
        <p:txBody>
          <a:bodyPr>
            <a:noAutofit/>
          </a:bodyPr>
          <a:lstStyle/>
          <a:p>
            <a:pPr algn="l"/>
            <a:r>
              <a:rPr lang="fr-FR" dirty="0"/>
              <a:t>Des motifs d’étoiles</a:t>
            </a:r>
            <a:endParaRPr lang="en-GB"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2340254"/>
            <a:ext cx="2884487" cy="286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668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178696" cy="1143000"/>
          </a:xfrm>
        </p:spPr>
        <p:txBody>
          <a:bodyPr>
            <a:noAutofit/>
          </a:bodyPr>
          <a:lstStyle/>
          <a:p>
            <a:pPr algn="l"/>
            <a:r>
              <a:rPr lang="fr-FR" dirty="0"/>
              <a:t>Des motifs d’étoiles</a:t>
            </a:r>
            <a:endParaRPr lang="en-GB" dirty="0"/>
          </a:p>
        </p:txBody>
      </p:sp>
      <p:sp>
        <p:nvSpPr>
          <p:cNvPr id="3" name="TextBox 2"/>
          <p:cNvSpPr txBox="1"/>
          <p:nvPr/>
        </p:nvSpPr>
        <p:spPr>
          <a:xfrm>
            <a:off x="827584" y="3586720"/>
            <a:ext cx="2516330" cy="369332"/>
          </a:xfrm>
          <a:prstGeom prst="rect">
            <a:avLst/>
          </a:prstGeom>
          <a:noFill/>
        </p:spPr>
        <p:txBody>
          <a:bodyPr wrap="none" rtlCol="0">
            <a:spAutoFit/>
          </a:bodyPr>
          <a:lstStyle/>
          <a:p>
            <a:r>
              <a:rPr lang="en-GB" dirty="0"/>
              <a:t>Libra the weighing scales</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2132856"/>
            <a:ext cx="4324350" cy="343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2340254"/>
            <a:ext cx="2884487" cy="286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63487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364</TotalTime>
  <Words>627</Words>
  <Application>Microsoft Office PowerPoint</Application>
  <PresentationFormat>Affichage à l'écran (4:3)</PresentationFormat>
  <Paragraphs>86</Paragraphs>
  <Slides>14</Slides>
  <Notes>13</Notes>
  <HiddenSlides>0</HiddenSlides>
  <MMClips>0</MMClips>
  <ScaleCrop>false</ScaleCrop>
  <HeadingPairs>
    <vt:vector size="6" baseType="variant">
      <vt:variant>
        <vt:lpstr>Polices utilisées</vt:lpstr>
      </vt:variant>
      <vt:variant>
        <vt:i4>3</vt:i4>
      </vt:variant>
      <vt:variant>
        <vt:lpstr>Thème</vt:lpstr>
      </vt:variant>
      <vt:variant>
        <vt:i4>3</vt:i4>
      </vt:variant>
      <vt:variant>
        <vt:lpstr>Titres des diapositives</vt:lpstr>
      </vt:variant>
      <vt:variant>
        <vt:i4>14</vt:i4>
      </vt:variant>
    </vt:vector>
  </HeadingPairs>
  <TitlesOfParts>
    <vt:vector size="20" baseType="lpstr">
      <vt:lpstr>Arial</vt:lpstr>
      <vt:lpstr>Calibri</vt:lpstr>
      <vt:lpstr>Lucida Sans</vt:lpstr>
      <vt:lpstr>Office Theme</vt:lpstr>
      <vt:lpstr>1_Office Theme</vt:lpstr>
      <vt:lpstr>2_Office Theme</vt:lpstr>
      <vt:lpstr>Euclid telescope spatial</vt:lpstr>
      <vt:lpstr>Le ciel nocturne</vt:lpstr>
      <vt:lpstr>Une constellation d’étoiles</vt:lpstr>
      <vt:lpstr>La Voie lactée</vt:lpstr>
      <vt:lpstr>La Voie lactée</vt:lpstr>
      <vt:lpstr>Des motifs d’étoiles</vt:lpstr>
      <vt:lpstr>Des motifs d’étoiles</vt:lpstr>
      <vt:lpstr>Des motifs d’étoiles</vt:lpstr>
      <vt:lpstr>Des motifs d’étoiles</vt:lpstr>
      <vt:lpstr>Coordonnées des étoiles</vt:lpstr>
      <vt:lpstr>Dessins d’étoiles</vt:lpstr>
      <vt:lpstr>Orion</vt:lpstr>
      <vt:lpstr>Libra</vt:lpstr>
      <vt:lpstr>Autres constellations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Constellations and star positions</dc:title>
  <dc:creator>CP</dc:creator>
  <cp:lastModifiedBy>Gaudel-Vacaresse Angelique</cp:lastModifiedBy>
  <cp:revision>24</cp:revision>
  <dcterms:created xsi:type="dcterms:W3CDTF">2023-03-07T12:58:38Z</dcterms:created>
  <dcterms:modified xsi:type="dcterms:W3CDTF">2024-02-24T18:29:12Z</dcterms:modified>
</cp:coreProperties>
</file>