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1" r:id="rId5"/>
    <p:sldId id="265" r:id="rId6"/>
    <p:sldId id="262" r:id="rId7"/>
    <p:sldId id="258"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90" autoAdjust="0"/>
  </p:normalViewPr>
  <p:slideViewPr>
    <p:cSldViewPr>
      <p:cViewPr varScale="1">
        <p:scale>
          <a:sx n="87" d="100"/>
          <a:sy n="87" d="100"/>
        </p:scale>
        <p:origin x="1837"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FCCD0-F0B3-4DEE-AA95-72EBDE3F65B2}" type="datetimeFigureOut">
              <a:rPr lang="en-GB" smtClean="0"/>
              <a:t>24/02/2024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2C009-0BD5-4C32-8D8C-C3FB80FA739E}" type="slidenum">
              <a:rPr lang="en-GB" smtClean="0"/>
              <a:t>‹N°›</a:t>
            </a:fld>
            <a:endParaRPr lang="en-GB"/>
          </a:p>
        </p:txBody>
      </p:sp>
    </p:spTree>
    <p:extLst>
      <p:ext uri="{BB962C8B-B14F-4D97-AF65-F5344CB8AC3E}">
        <p14:creationId xmlns:p14="http://schemas.microsoft.com/office/powerpoint/2010/main" val="246306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wiki commons</a:t>
            </a:r>
          </a:p>
        </p:txBody>
      </p:sp>
      <p:sp>
        <p:nvSpPr>
          <p:cNvPr id="4" name="Slide Number Placeholder 3"/>
          <p:cNvSpPr>
            <a:spLocks noGrp="1"/>
          </p:cNvSpPr>
          <p:nvPr>
            <p:ph type="sldNum" sz="quarter" idx="10"/>
          </p:nvPr>
        </p:nvSpPr>
        <p:spPr/>
        <p:txBody>
          <a:bodyPr/>
          <a:lstStyle/>
          <a:p>
            <a:fld id="{F8D2C009-0BD5-4C32-8D8C-C3FB80FA739E}" type="slidenum">
              <a:rPr lang="en-GB" smtClean="0"/>
              <a:t>2</a:t>
            </a:fld>
            <a:endParaRPr lang="en-GB"/>
          </a:p>
        </p:txBody>
      </p:sp>
    </p:spTree>
    <p:extLst>
      <p:ext uri="{BB962C8B-B14F-4D97-AF65-F5344CB8AC3E}">
        <p14:creationId xmlns:p14="http://schemas.microsoft.com/office/powerpoint/2010/main" val="309329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Regardez cette vidéo de l'installation du bouclier solaire.</a:t>
            </a:r>
            <a:endParaRPr lang="en-GB" dirty="0"/>
          </a:p>
        </p:txBody>
      </p:sp>
      <p:sp>
        <p:nvSpPr>
          <p:cNvPr id="4" name="Slide Number Placeholder 3"/>
          <p:cNvSpPr>
            <a:spLocks noGrp="1"/>
          </p:cNvSpPr>
          <p:nvPr>
            <p:ph type="sldNum" sz="quarter" idx="10"/>
          </p:nvPr>
        </p:nvSpPr>
        <p:spPr/>
        <p:txBody>
          <a:bodyPr/>
          <a:lstStyle/>
          <a:p>
            <a:fld id="{F8D2C009-0BD5-4C32-8D8C-C3FB80FA739E}" type="slidenum">
              <a:rPr lang="en-GB" smtClean="0"/>
              <a:t>3</a:t>
            </a:fld>
            <a:endParaRPr lang="en-GB"/>
          </a:p>
        </p:txBody>
      </p:sp>
    </p:spTree>
    <p:extLst>
      <p:ext uri="{BB962C8B-B14F-4D97-AF65-F5344CB8AC3E}">
        <p14:creationId xmlns:p14="http://schemas.microsoft.com/office/powerpoint/2010/main" val="239030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Expliquez que ce télescope spatial sera utilisé pour observer l'espace afin de capturer des images et des informations sur les étoiles et les galaxies lointaines.</a:t>
            </a:r>
            <a:endParaRPr lang="en-GB" dirty="0"/>
          </a:p>
        </p:txBody>
      </p:sp>
      <p:sp>
        <p:nvSpPr>
          <p:cNvPr id="4" name="Slide Number Placeholder 3"/>
          <p:cNvSpPr>
            <a:spLocks noGrp="1"/>
          </p:cNvSpPr>
          <p:nvPr>
            <p:ph type="sldNum" sz="quarter" idx="10"/>
          </p:nvPr>
        </p:nvSpPr>
        <p:spPr/>
        <p:txBody>
          <a:bodyPr/>
          <a:lstStyle/>
          <a:p>
            <a:fld id="{F8D2C009-0BD5-4C32-8D8C-C3FB80FA739E}" type="slidenum">
              <a:rPr lang="en-GB" smtClean="0"/>
              <a:t>4</a:t>
            </a:fld>
            <a:endParaRPr lang="en-GB"/>
          </a:p>
        </p:txBody>
      </p:sp>
    </p:spTree>
    <p:extLst>
      <p:ext uri="{BB962C8B-B14F-4D97-AF65-F5344CB8AC3E}">
        <p14:creationId xmlns:p14="http://schemas.microsoft.com/office/powerpoint/2010/main" val="245181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 fichier est mis à disposition sous le domaine public universel </a:t>
            </a:r>
            <a:r>
              <a:rPr lang="fr-FR" dirty="0" err="1" smtClean="0"/>
              <a:t>Creative</a:t>
            </a:r>
            <a:r>
              <a:rPr lang="fr-FR" dirty="0" smtClean="0"/>
              <a:t> Commons CC0 1.0.</a:t>
            </a:r>
          </a:p>
          <a:p>
            <a:r>
              <a:rPr lang="fr-FR" dirty="0" smtClean="0"/>
              <a:t>Cette image et le support suivant Activité 2 : changement de matériaux/fusion/enquête d'isolation</a:t>
            </a:r>
            <a:endParaRPr lang="en-GB" dirty="0"/>
          </a:p>
        </p:txBody>
      </p:sp>
      <p:sp>
        <p:nvSpPr>
          <p:cNvPr id="4" name="Slide Number Placeholder 3"/>
          <p:cNvSpPr>
            <a:spLocks noGrp="1"/>
          </p:cNvSpPr>
          <p:nvPr>
            <p:ph type="sldNum" sz="quarter" idx="10"/>
          </p:nvPr>
        </p:nvSpPr>
        <p:spPr/>
        <p:txBody>
          <a:bodyPr/>
          <a:lstStyle/>
          <a:p>
            <a:fld id="{F8D2C009-0BD5-4C32-8D8C-C3FB80FA739E}" type="slidenum">
              <a:rPr lang="en-GB" smtClean="0"/>
              <a:t>5</a:t>
            </a:fld>
            <a:endParaRPr lang="en-GB"/>
          </a:p>
        </p:txBody>
      </p:sp>
    </p:spTree>
    <p:extLst>
      <p:ext uri="{BB962C8B-B14F-4D97-AF65-F5344CB8AC3E}">
        <p14:creationId xmlns:p14="http://schemas.microsoft.com/office/powerpoint/2010/main" val="61272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Cliquez sur la diapositive pour révéler les images. (Images : tous les wiki </a:t>
            </a:r>
            <a:r>
              <a:rPr lang="fr-FR" dirty="0" err="1" smtClean="0"/>
              <a:t>commons</a:t>
            </a:r>
            <a:r>
              <a:rPr lang="fr-FR" dirty="0" smtClean="0"/>
              <a:t>)</a:t>
            </a:r>
          </a:p>
          <a:p>
            <a:r>
              <a:rPr lang="fr-FR" dirty="0" smtClean="0"/>
              <a:t> Discutez de la raison pour laquelle la glace va fondre et demandez des idées sur la façon d'empêcher que cela se produise. Vous pouvez protéger la glace de la chaleur du soleil en portant un parasol ou en vous asseyant dans un endroit ombragé, par exemple sous un parasol. Le pare-soleil du télescope spatial Euclid maintient les instruments froids en arrêtant le transfert de chaleur. C'est un isolant.</a:t>
            </a:r>
            <a:endParaRPr lang="en-GB" dirty="0"/>
          </a:p>
        </p:txBody>
      </p:sp>
      <p:sp>
        <p:nvSpPr>
          <p:cNvPr id="4" name="Slide Number Placeholder 3"/>
          <p:cNvSpPr>
            <a:spLocks noGrp="1"/>
          </p:cNvSpPr>
          <p:nvPr>
            <p:ph type="sldNum" sz="quarter" idx="10"/>
          </p:nvPr>
        </p:nvSpPr>
        <p:spPr/>
        <p:txBody>
          <a:bodyPr/>
          <a:lstStyle/>
          <a:p>
            <a:fld id="{F8D2C009-0BD5-4C32-8D8C-C3FB80FA739E}" type="slidenum">
              <a:rPr lang="en-GB" smtClean="0"/>
              <a:t>6</a:t>
            </a:fld>
            <a:endParaRPr lang="en-GB"/>
          </a:p>
        </p:txBody>
      </p:sp>
    </p:spTree>
    <p:extLst>
      <p:ext uri="{BB962C8B-B14F-4D97-AF65-F5344CB8AC3E}">
        <p14:creationId xmlns:p14="http://schemas.microsoft.com/office/powerpoint/2010/main" val="423933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wiki commons</a:t>
            </a:r>
          </a:p>
        </p:txBody>
      </p:sp>
      <p:sp>
        <p:nvSpPr>
          <p:cNvPr id="4" name="Slide Number Placeholder 3"/>
          <p:cNvSpPr>
            <a:spLocks noGrp="1"/>
          </p:cNvSpPr>
          <p:nvPr>
            <p:ph type="sldNum" sz="quarter" idx="10"/>
          </p:nvPr>
        </p:nvSpPr>
        <p:spPr/>
        <p:txBody>
          <a:bodyPr/>
          <a:lstStyle/>
          <a:p>
            <a:fld id="{F8D2C009-0BD5-4C32-8D8C-C3FB80FA739E}" type="slidenum">
              <a:rPr lang="en-GB" smtClean="0"/>
              <a:t>7</a:t>
            </a:fld>
            <a:endParaRPr lang="en-GB"/>
          </a:p>
        </p:txBody>
      </p:sp>
    </p:spTree>
    <p:extLst>
      <p:ext uri="{BB962C8B-B14F-4D97-AF65-F5344CB8AC3E}">
        <p14:creationId xmlns:p14="http://schemas.microsoft.com/office/powerpoint/2010/main" val="301260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a:t>
            </a:r>
            <a:r>
              <a:rPr lang="en-GB"/>
              <a:t>:</a:t>
            </a:r>
            <a:r>
              <a:rPr lang="en-GB" baseline="0"/>
              <a:t> www.esa.int</a:t>
            </a:r>
            <a:endParaRPr lang="en-GB" dirty="0"/>
          </a:p>
        </p:txBody>
      </p:sp>
      <p:sp>
        <p:nvSpPr>
          <p:cNvPr id="4" name="Slide Number Placeholder 3"/>
          <p:cNvSpPr>
            <a:spLocks noGrp="1"/>
          </p:cNvSpPr>
          <p:nvPr>
            <p:ph type="sldNum" sz="quarter" idx="10"/>
          </p:nvPr>
        </p:nvSpPr>
        <p:spPr/>
        <p:txBody>
          <a:bodyPr/>
          <a:lstStyle/>
          <a:p>
            <a:fld id="{F8D2C009-0BD5-4C32-8D8C-C3FB80FA739E}" type="slidenum">
              <a:rPr lang="en-GB" smtClean="0"/>
              <a:t>8</a:t>
            </a:fld>
            <a:endParaRPr lang="en-GB"/>
          </a:p>
        </p:txBody>
      </p:sp>
    </p:spTree>
    <p:extLst>
      <p:ext uri="{BB962C8B-B14F-4D97-AF65-F5344CB8AC3E}">
        <p14:creationId xmlns:p14="http://schemas.microsoft.com/office/powerpoint/2010/main" val="43968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IUBA6utlfk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digitaltrends.com/space/euclid-dark-matter-sunshiel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err="1" smtClean="0"/>
              <a:t>Bouclier</a:t>
            </a:r>
            <a:r>
              <a:rPr lang="en-GB" dirty="0" smtClean="0"/>
              <a:t> </a:t>
            </a:r>
            <a:r>
              <a:rPr lang="en-GB" dirty="0" err="1" smtClean="0"/>
              <a:t>solaire</a:t>
            </a:r>
            <a:endParaRPr lang="en-GB" dirty="0"/>
          </a:p>
        </p:txBody>
      </p:sp>
      <p:pic>
        <p:nvPicPr>
          <p:cNvPr id="5" name="Picture 4" descr="A picture containing text, screenshot, aqua, electric blue&#10;&#10;Description automatically generated">
            <a:extLst>
              <a:ext uri="{FF2B5EF4-FFF2-40B4-BE49-F238E27FC236}">
                <a16:creationId xmlns:a16="http://schemas.microsoft.com/office/drawing/2014/main" id="{BBD31663-A57F-4171-7E19-540DE49C8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294805"/>
          </a:xfrm>
          <a:prstGeom prst="rect">
            <a:avLst/>
          </a:prstGeom>
        </p:spPr>
      </p:pic>
      <p:sp>
        <p:nvSpPr>
          <p:cNvPr id="6" name="Title 1"/>
          <p:cNvSpPr>
            <a:spLocks noGrp="1"/>
          </p:cNvSpPr>
          <p:nvPr>
            <p:ph type="ctrTitle"/>
          </p:nvPr>
        </p:nvSpPr>
        <p:spPr>
          <a:xfrm>
            <a:off x="685800" y="2130425"/>
            <a:ext cx="7772400" cy="1470025"/>
          </a:xfrm>
        </p:spPr>
        <p:txBody>
          <a:bodyPr/>
          <a:lstStyle/>
          <a:p>
            <a:r>
              <a:rPr lang="en-GB" dirty="0"/>
              <a:t>Euclid </a:t>
            </a:r>
            <a:r>
              <a:rPr lang="en-GB" dirty="0" smtClean="0"/>
              <a:t>telescope spatial</a:t>
            </a:r>
            <a:endParaRPr lang="en-GB" dirty="0"/>
          </a:p>
        </p:txBody>
      </p:sp>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3581400" y="163532"/>
            <a:ext cx="1718945" cy="967740"/>
          </a:xfrm>
          <a:prstGeom prst="rect">
            <a:avLst/>
          </a:prstGeom>
        </p:spPr>
      </p:pic>
      <p:sp>
        <p:nvSpPr>
          <p:cNvPr id="8" name="Rectangle 7"/>
          <p:cNvSpPr/>
          <p:nvPr/>
        </p:nvSpPr>
        <p:spPr>
          <a:xfrm>
            <a:off x="76200" y="6400800"/>
            <a:ext cx="4038600" cy="400110"/>
          </a:xfrm>
          <a:prstGeom prst="rect">
            <a:avLst/>
          </a:prstGeom>
        </p:spPr>
        <p:txBody>
          <a:bodyPr wrap="square">
            <a:spAutoFit/>
          </a:bodyPr>
          <a:lstStyle/>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Ressources créées par ESERO UK, 2023</a:t>
            </a:r>
            <a:endParaRPr lang="en-US" sz="1000" dirty="0">
              <a:latin typeface="Lucida Sans" panose="020B0602030504020204" pitchFamily="34" charset="0"/>
              <a:ea typeface="Lucida Sans" panose="020B0602030504020204" pitchFamily="34" charset="0"/>
              <a:cs typeface="Lucida Sans" panose="020B0602030504020204" pitchFamily="34" charset="0"/>
            </a:endParaRPr>
          </a:p>
          <a:p>
            <a:pPr marL="457200">
              <a:spcAft>
                <a:spcPts val="0"/>
              </a:spcAft>
            </a:pPr>
            <a:r>
              <a:rPr lang="fr-FR" sz="1000" dirty="0">
                <a:latin typeface="Lucida Sans" panose="020B0602030504020204" pitchFamily="34" charset="0"/>
                <a:ea typeface="Lucida Sans" panose="020B0602030504020204" pitchFamily="34" charset="0"/>
                <a:cs typeface="Lucida Sans" panose="020B0602030504020204" pitchFamily="34" charset="0"/>
              </a:rPr>
              <a:t>Traduction française par ESERO France et CNES, 2024</a:t>
            </a:r>
            <a:endParaRPr lang="en-US" sz="1000"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16405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Euclid</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600201"/>
            <a:ext cx="7239000" cy="4073144"/>
          </a:xfrm>
        </p:spPr>
      </p:pic>
      <p:sp>
        <p:nvSpPr>
          <p:cNvPr id="3" name="TextBox 2"/>
          <p:cNvSpPr txBox="1"/>
          <p:nvPr/>
        </p:nvSpPr>
        <p:spPr>
          <a:xfrm>
            <a:off x="914400" y="6096000"/>
            <a:ext cx="4876800" cy="369332"/>
          </a:xfrm>
          <a:prstGeom prst="rect">
            <a:avLst/>
          </a:prstGeom>
          <a:noFill/>
        </p:spPr>
        <p:txBody>
          <a:bodyPr wrap="square" rtlCol="0">
            <a:spAutoFit/>
          </a:bodyPr>
          <a:lstStyle/>
          <a:p>
            <a:r>
              <a:rPr lang="en-GB" u="sng" dirty="0">
                <a:hlinkClick r:id="rId4"/>
              </a:rPr>
              <a:t>https://youtu.be/IUBA6utlfk0</a:t>
            </a:r>
            <a:endParaRPr lang="en-GB" dirty="0"/>
          </a:p>
        </p:txBody>
      </p:sp>
    </p:spTree>
    <p:extLst>
      <p:ext uri="{BB962C8B-B14F-4D97-AF65-F5344CB8AC3E}">
        <p14:creationId xmlns:p14="http://schemas.microsoft.com/office/powerpoint/2010/main" val="453345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Bouclier</a:t>
            </a:r>
            <a:r>
              <a:rPr lang="en-GB" dirty="0" smtClean="0"/>
              <a:t> </a:t>
            </a:r>
            <a:r>
              <a:rPr lang="en-GB" dirty="0" err="1" smtClean="0"/>
              <a:t>solaire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63346" y="1600200"/>
            <a:ext cx="3017308" cy="4525963"/>
          </a:xfrm>
        </p:spPr>
      </p:pic>
      <p:sp>
        <p:nvSpPr>
          <p:cNvPr id="3" name="TextBox 2"/>
          <p:cNvSpPr txBox="1"/>
          <p:nvPr/>
        </p:nvSpPr>
        <p:spPr>
          <a:xfrm>
            <a:off x="1295400" y="6096000"/>
            <a:ext cx="6019800" cy="646331"/>
          </a:xfrm>
          <a:prstGeom prst="rect">
            <a:avLst/>
          </a:prstGeom>
          <a:noFill/>
        </p:spPr>
        <p:txBody>
          <a:bodyPr wrap="square" rtlCol="0">
            <a:spAutoFit/>
          </a:bodyPr>
          <a:lstStyle/>
          <a:p>
            <a:r>
              <a:rPr lang="en-GB" u="sng" dirty="0">
                <a:hlinkClick r:id="rId4"/>
              </a:rPr>
              <a:t>https://www.digitaltrends.com/space/euclid-dark-matter-sunshield/</a:t>
            </a:r>
            <a:endParaRPr lang="en-GB" dirty="0"/>
          </a:p>
        </p:txBody>
      </p:sp>
    </p:spTree>
    <p:extLst>
      <p:ext uri="{BB962C8B-B14F-4D97-AF65-F5344CB8AC3E}">
        <p14:creationId xmlns:p14="http://schemas.microsoft.com/office/powerpoint/2010/main" val="114902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Euclid </a:t>
            </a:r>
            <a:r>
              <a:rPr lang="en-GB" dirty="0" err="1" smtClean="0"/>
              <a:t>va</a:t>
            </a:r>
            <a:r>
              <a:rPr lang="en-GB" dirty="0" smtClean="0"/>
              <a:t> imager des galaxies </a:t>
            </a:r>
            <a:r>
              <a:rPr lang="en-GB" dirty="0" err="1" smtClean="0"/>
              <a:t>lointaines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0478" y="1600200"/>
            <a:ext cx="4043043" cy="4525963"/>
          </a:xfrm>
        </p:spPr>
      </p:pic>
      <p:sp>
        <p:nvSpPr>
          <p:cNvPr id="3" name="Rectangle 2"/>
          <p:cNvSpPr/>
          <p:nvPr/>
        </p:nvSpPr>
        <p:spPr>
          <a:xfrm>
            <a:off x="228600" y="6248400"/>
            <a:ext cx="3616696" cy="369332"/>
          </a:xfrm>
          <a:prstGeom prst="rect">
            <a:avLst/>
          </a:prstGeom>
        </p:spPr>
        <p:txBody>
          <a:bodyPr wrap="none">
            <a:spAutoFit/>
          </a:bodyPr>
          <a:lstStyle/>
          <a:p>
            <a:pPr fontAlgn="t"/>
            <a:r>
              <a:rPr lang="en-GB" b="1" dirty="0"/>
              <a:t>Credit: </a:t>
            </a:r>
            <a:r>
              <a:rPr lang="en-GB" dirty="0"/>
              <a:t>NASA, ESA, and J. </a:t>
            </a:r>
            <a:r>
              <a:rPr lang="en-GB" dirty="0" err="1"/>
              <a:t>Lotz</a:t>
            </a:r>
            <a:r>
              <a:rPr lang="en-GB" dirty="0"/>
              <a:t> (</a:t>
            </a:r>
            <a:r>
              <a:rPr lang="en-GB" dirty="0" err="1"/>
              <a:t>STScI</a:t>
            </a:r>
            <a:r>
              <a:rPr lang="en-GB" dirty="0"/>
              <a:t>)</a:t>
            </a:r>
          </a:p>
        </p:txBody>
      </p:sp>
    </p:spTree>
    <p:extLst>
      <p:ext uri="{BB962C8B-B14F-4D97-AF65-F5344CB8AC3E}">
        <p14:creationId xmlns:p14="http://schemas.microsoft.com/office/powerpoint/2010/main" val="357462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Une</a:t>
            </a:r>
            <a:r>
              <a:rPr lang="en-GB" dirty="0" smtClean="0"/>
              <a:t> </a:t>
            </a:r>
            <a:r>
              <a:rPr lang="en-GB" dirty="0" err="1" smtClean="0"/>
              <a:t>plage</a:t>
            </a:r>
            <a:r>
              <a:rPr lang="en-GB" dirty="0" smtClean="0"/>
              <a:t> un jour </a:t>
            </a:r>
            <a:r>
              <a:rPr lang="en-GB" dirty="0" err="1" smtClean="0"/>
              <a:t>ensoleillé</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705769"/>
            <a:ext cx="76200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6019800"/>
            <a:ext cx="4572000" cy="523220"/>
          </a:xfrm>
          <a:prstGeom prst="rect">
            <a:avLst/>
          </a:prstGeom>
        </p:spPr>
        <p:txBody>
          <a:bodyPr>
            <a:spAutoFit/>
          </a:bodyPr>
          <a:lstStyle/>
          <a:p>
            <a:r>
              <a:rPr lang="fr-FR" sz="1400" dirty="0"/>
              <a:t>Ce fichier est mis à disposition sous le domaine public universel </a:t>
            </a:r>
            <a:r>
              <a:rPr lang="fr-FR" sz="1400" dirty="0" err="1"/>
              <a:t>Creative</a:t>
            </a:r>
            <a:r>
              <a:rPr lang="fr-FR" sz="1400" dirty="0"/>
              <a:t> Commons CC0 1.0.</a:t>
            </a:r>
            <a:endParaRPr lang="en-GB" sz="1400" dirty="0"/>
          </a:p>
        </p:txBody>
      </p:sp>
    </p:spTree>
    <p:extLst>
      <p:ext uri="{BB962C8B-B14F-4D97-AF65-F5344CB8AC3E}">
        <p14:creationId xmlns:p14="http://schemas.microsoft.com/office/powerpoint/2010/main" val="2843612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237" y="2283221"/>
            <a:ext cx="1440878" cy="269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767" y="1600200"/>
            <a:ext cx="2264439" cy="221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1523297"/>
            <a:ext cx="3048000" cy="2032000"/>
          </a:xfrm>
          <a:prstGeom prst="rect">
            <a:avLst/>
          </a:prstGeom>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2" y="4114800"/>
            <a:ext cx="2833688" cy="188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8059" y="4114800"/>
            <a:ext cx="2957521" cy="1977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570035" y="3127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Comment stopper la </a:t>
            </a:r>
            <a:r>
              <a:rPr lang="en-GB" dirty="0" err="1" smtClean="0"/>
              <a:t>fonte</a:t>
            </a:r>
            <a:r>
              <a:rPr lang="en-GB" dirty="0" smtClean="0"/>
              <a:t> de la glace?</a:t>
            </a:r>
            <a:endParaRPr lang="en-GB" dirty="0"/>
          </a:p>
        </p:txBody>
      </p:sp>
    </p:spTree>
    <p:extLst>
      <p:ext uri="{BB962C8B-B14F-4D97-AF65-F5344CB8AC3E}">
        <p14:creationId xmlns:p14="http://schemas.microsoft.com/office/powerpoint/2010/main" val="268672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Bouclier</a:t>
            </a:r>
            <a:r>
              <a:rPr lang="en-GB" dirty="0" smtClean="0"/>
              <a:t> </a:t>
            </a:r>
            <a:r>
              <a:rPr lang="en-GB" dirty="0" err="1" smtClean="0"/>
              <a:t>solaire</a:t>
            </a:r>
            <a:r>
              <a:rPr lang="en-GB" dirty="0" smtClean="0"/>
              <a:t> </a:t>
            </a:r>
            <a:r>
              <a:rPr lang="en-GB" dirty="0" err="1" smtClean="0"/>
              <a:t>d’EUCLID</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63346" y="1600200"/>
            <a:ext cx="3017308" cy="4525963"/>
          </a:xfrm>
        </p:spPr>
      </p:pic>
    </p:spTree>
    <p:extLst>
      <p:ext uri="{BB962C8B-B14F-4D97-AF65-F5344CB8AC3E}">
        <p14:creationId xmlns:p14="http://schemas.microsoft.com/office/powerpoint/2010/main" val="26727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Télescope</a:t>
            </a:r>
            <a:r>
              <a:rPr lang="en-GB" dirty="0" smtClean="0"/>
              <a:t> spatial James Webb</a:t>
            </a:r>
            <a:endParaRPr lang="en-GB" dirty="0"/>
          </a:p>
        </p:txBody>
      </p:sp>
      <p:pic>
        <p:nvPicPr>
          <p:cNvPr id="4" name="Picture 3" descr="A picture containing indoor, medical equipment, hospital room, medical&#10;&#10;Description automatically generated">
            <a:extLst>
              <a:ext uri="{FF2B5EF4-FFF2-40B4-BE49-F238E27FC236}">
                <a16:creationId xmlns:a16="http://schemas.microsoft.com/office/drawing/2014/main" id="{A8CF01B1-96E4-9F34-E288-EAF88C5D7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676400"/>
            <a:ext cx="5952772" cy="3962400"/>
          </a:xfrm>
          <a:prstGeom prst="rect">
            <a:avLst/>
          </a:prstGeom>
        </p:spPr>
      </p:pic>
    </p:spTree>
    <p:extLst>
      <p:ext uri="{BB962C8B-B14F-4D97-AF65-F5344CB8AC3E}">
        <p14:creationId xmlns:p14="http://schemas.microsoft.com/office/powerpoint/2010/main" val="76374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261</Words>
  <Application>Microsoft Office PowerPoint</Application>
  <PresentationFormat>Affichage à l'écran (4:3)</PresentationFormat>
  <Paragraphs>32</Paragraphs>
  <Slides>8</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Lucida Sans</vt:lpstr>
      <vt:lpstr>Office Theme</vt:lpstr>
      <vt:lpstr>Euclid telescope spatial</vt:lpstr>
      <vt:lpstr>Euclid</vt:lpstr>
      <vt:lpstr>Bouclier solaire</vt:lpstr>
      <vt:lpstr>Euclid va imager des galaxies lointaines</vt:lpstr>
      <vt:lpstr>Une plage un jour ensoleillé</vt:lpstr>
      <vt:lpstr> </vt:lpstr>
      <vt:lpstr>Bouclier solaire d’EUCLID</vt:lpstr>
      <vt:lpstr>Télescope spatial James Webb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Compaq User</dc:creator>
  <cp:lastModifiedBy>Gaudel-Vacaresse Angelique</cp:lastModifiedBy>
  <cp:revision>27</cp:revision>
  <dcterms:created xsi:type="dcterms:W3CDTF">2006-08-16T00:00:00Z</dcterms:created>
  <dcterms:modified xsi:type="dcterms:W3CDTF">2024-02-24T18:43:23Z</dcterms:modified>
</cp:coreProperties>
</file>